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82" r:id="rId3"/>
    <p:sldId id="279" r:id="rId4"/>
    <p:sldId id="284" r:id="rId5"/>
    <p:sldId id="294" r:id="rId6"/>
    <p:sldId id="285" r:id="rId7"/>
    <p:sldId id="295" r:id="rId8"/>
    <p:sldId id="296" r:id="rId9"/>
    <p:sldId id="300" r:id="rId10"/>
    <p:sldId id="301" r:id="rId11"/>
    <p:sldId id="299" r:id="rId12"/>
    <p:sldId id="298" r:id="rId13"/>
    <p:sldId id="297" r:id="rId14"/>
    <p:sldId id="302" r:id="rId15"/>
    <p:sldId id="304" r:id="rId16"/>
    <p:sldId id="303" r:id="rId17"/>
    <p:sldId id="305" r:id="rId18"/>
    <p:sldId id="306" r:id="rId19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7" d="100"/>
          <a:sy n="107" d="100"/>
        </p:scale>
        <p:origin x="-894" y="6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22" name="Subtítu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8701E-CAF4-4159-9B3E-41C86DFFA30D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20" name="Marcador de Posição do Rodapé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Marcador de Posição do Número do Diapositivo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8701E-CAF4-4159-9B3E-41C86DFFA30D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8701E-CAF4-4159-9B3E-41C86DFFA30D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8701E-CAF4-4159-9B3E-41C86DFFA30D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8701E-CAF4-4159-9B3E-41C86DFFA30D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Rectângu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8701E-CAF4-4159-9B3E-41C86DFFA30D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8701E-CAF4-4159-9B3E-41C86DFFA30D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8701E-CAF4-4159-9B3E-41C86DFFA30D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ângu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8701E-CAF4-4159-9B3E-41C86DFFA30D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Rectângu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8701E-CAF4-4159-9B3E-41C86DFFA30D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8701E-CAF4-4159-9B3E-41C86DFFA30D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Rectângu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9" name="Fluxograma: Processo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uxograma: Processo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ircular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nel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Marcador de Posição do Títu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9" name="Marcador de Posição do Tex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24" name="Marcador de Posição da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728701E-CAF4-4159-9B3E-41C86DFFA30D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10" name="Marcador de Posição do Rodapé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Marcador de Posição do Número do Diapositivo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5" name="Rectângu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o_do_Microsoft_Office_Word1.docx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4395" y="1374744"/>
            <a:ext cx="7953986" cy="933450"/>
          </a:xfrm>
        </p:spPr>
        <p:txBody>
          <a:bodyPr>
            <a:normAutofit fontScale="90000"/>
          </a:bodyPr>
          <a:lstStyle/>
          <a:p>
            <a:r>
              <a:rPr lang="pt-PT" sz="2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	</a:t>
            </a:r>
            <a:r>
              <a:rPr lang="pt-PT" sz="2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Breve evolução histórica</a:t>
            </a:r>
            <a:r>
              <a:rPr lang="pt-PT" sz="2000" dirty="0" smtClean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</a:rPr>
              <a:t> </a:t>
            </a:r>
            <a:r>
              <a:rPr lang="pt-PT" sz="2000" dirty="0" smtClean="0">
                <a:latin typeface="Baskerville Old Face" pitchFamily="18" charset="0"/>
              </a:rPr>
              <a:t/>
            </a:r>
            <a:br>
              <a:rPr lang="pt-PT" sz="2000" dirty="0" smtClean="0">
                <a:latin typeface="Baskerville Old Face" pitchFamily="18" charset="0"/>
              </a:rPr>
            </a:br>
            <a:r>
              <a:rPr lang="pt-PT" sz="2000" dirty="0" smtClean="0">
                <a:latin typeface="Baskerville Old Face" pitchFamily="18" charset="0"/>
              </a:rPr>
              <a:t/>
            </a:r>
            <a:br>
              <a:rPr lang="pt-PT" sz="2000" dirty="0" smtClean="0">
                <a:latin typeface="Baskerville Old Face" pitchFamily="18" charset="0"/>
              </a:rPr>
            </a:br>
            <a:r>
              <a:rPr lang="pt-PT" sz="2000" dirty="0" smtClean="0">
                <a:latin typeface="Baskerville Old Face" pitchFamily="18" charset="0"/>
              </a:rPr>
              <a:t>			</a:t>
            </a:r>
            <a:r>
              <a:rPr lang="pt-PT" sz="2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 génese recente da economia social </a:t>
            </a:r>
            <a:endParaRPr lang="pt-PT" sz="2000" b="1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4" name="Rectângulo 3"/>
          <p:cNvSpPr/>
          <p:nvPr/>
        </p:nvSpPr>
        <p:spPr>
          <a:xfrm>
            <a:off x="1731147" y="3753411"/>
            <a:ext cx="63741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Reconhecimento progressivo </a:t>
            </a:r>
            <a:r>
              <a:rPr lang="pt-PT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dos </a:t>
            </a:r>
            <a:r>
              <a:rPr lang="pt-PT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agrupamentos intermédios </a:t>
            </a:r>
            <a:r>
              <a:rPr lang="pt-PT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que lutam contra a insegurança social determinada pela divisão social do trabalho ligado à industrialização: sindicatos, cooperativas e mutualidades</a:t>
            </a:r>
            <a:endParaRPr lang="pt-PT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8061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435608" y="727969"/>
            <a:ext cx="7498080" cy="5520431"/>
          </a:xfrm>
        </p:spPr>
        <p:txBody>
          <a:bodyPr>
            <a:normAutofit/>
          </a:bodyPr>
          <a:lstStyle/>
          <a:p>
            <a:r>
              <a:rPr lang="pt-PT" sz="18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Estado mínimo</a:t>
            </a:r>
          </a:p>
          <a:p>
            <a:endParaRPr lang="pt-PT" sz="1800" dirty="0" smtClean="0"/>
          </a:p>
          <a:p>
            <a:pPr lvl="1"/>
            <a:r>
              <a:rPr lang="pt-PT" sz="1400" dirty="0" smtClean="0"/>
              <a:t>Propriedade/liberdade</a:t>
            </a:r>
          </a:p>
          <a:p>
            <a:pPr lvl="1"/>
            <a:r>
              <a:rPr lang="pt-PT" sz="1400" dirty="0" smtClean="0"/>
              <a:t>Segurança</a:t>
            </a:r>
          </a:p>
          <a:p>
            <a:pPr lvl="1"/>
            <a:r>
              <a:rPr lang="pt-PT" sz="1400" dirty="0" smtClean="0"/>
              <a:t>Justiça</a:t>
            </a:r>
          </a:p>
          <a:p>
            <a:pPr lvl="1"/>
            <a:endParaRPr lang="pt-PT" sz="1400" dirty="0" smtClean="0"/>
          </a:p>
          <a:p>
            <a:r>
              <a:rPr lang="pt-PT" sz="18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Tensões sociais</a:t>
            </a:r>
          </a:p>
          <a:p>
            <a:r>
              <a:rPr lang="pt-PT" sz="18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Desigualdade social</a:t>
            </a:r>
          </a:p>
          <a:p>
            <a:r>
              <a:rPr lang="pt-PT" sz="18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Pobreza</a:t>
            </a:r>
          </a:p>
          <a:p>
            <a:endParaRPr lang="pt-PT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470516"/>
            <a:ext cx="7498080" cy="648069"/>
          </a:xfrm>
        </p:spPr>
        <p:txBody>
          <a:bodyPr>
            <a:normAutofit/>
          </a:bodyPr>
          <a:lstStyle/>
          <a:p>
            <a:r>
              <a:rPr lang="pt-PT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 movimento operário</a:t>
            </a:r>
            <a:endParaRPr lang="pt-PT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435608" y="1118585"/>
            <a:ext cx="7498080" cy="4800600"/>
          </a:xfrm>
        </p:spPr>
        <p:txBody>
          <a:bodyPr>
            <a:normAutofit/>
          </a:bodyPr>
          <a:lstStyle/>
          <a:p>
            <a:r>
              <a:rPr lang="pt-PT" sz="1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Revolução de 1848</a:t>
            </a:r>
          </a:p>
          <a:p>
            <a:pPr lvl="1"/>
            <a:r>
              <a:rPr lang="pt-PT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Antecedentes</a:t>
            </a:r>
          </a:p>
          <a:p>
            <a:pPr lvl="2"/>
            <a:r>
              <a:rPr lang="pt-PT" sz="1600" dirty="0" smtClean="0"/>
              <a:t>Deplorável condição do operariado</a:t>
            </a:r>
          </a:p>
          <a:p>
            <a:pPr lvl="2"/>
            <a:endParaRPr lang="pt-PT" sz="1600" dirty="0" smtClean="0"/>
          </a:p>
          <a:p>
            <a:pPr lvl="4"/>
            <a:r>
              <a:rPr lang="pt-PT" sz="1600" dirty="0" smtClean="0"/>
              <a:t>Maus anos agrícolas</a:t>
            </a:r>
          </a:p>
          <a:p>
            <a:pPr lvl="4"/>
            <a:r>
              <a:rPr lang="pt-PT" sz="1600" dirty="0" smtClean="0"/>
              <a:t>Decréscimo dos salários nominais e reais</a:t>
            </a:r>
          </a:p>
          <a:p>
            <a:pPr lvl="4"/>
            <a:r>
              <a:rPr lang="pt-PT" sz="1600" dirty="0" smtClean="0"/>
              <a:t>Crise na indústria têxtil com encerramento de oficinas e desemprego</a:t>
            </a:r>
          </a:p>
          <a:p>
            <a:pPr lvl="4"/>
            <a:r>
              <a:rPr lang="pt-PT" sz="1600" dirty="0" smtClean="0"/>
              <a:t>Aumento do preço do </a:t>
            </a:r>
            <a:r>
              <a:rPr lang="pt-PT" sz="1600" dirty="0" smtClean="0"/>
              <a:t>pão</a:t>
            </a:r>
          </a:p>
          <a:p>
            <a:pPr lvl="2"/>
            <a:r>
              <a:rPr lang="pt-PT" sz="1600" dirty="0" smtClean="0"/>
              <a:t>Revolta em Paris, dirigidas pelos artesãos e operários da construção e dos artigos mobiliários</a:t>
            </a:r>
          </a:p>
          <a:p>
            <a:pPr lvl="2"/>
            <a:endParaRPr lang="pt-PT" sz="1600" dirty="0" smtClean="0"/>
          </a:p>
          <a:p>
            <a:pPr lvl="2"/>
            <a:r>
              <a:rPr lang="pt-PT" sz="1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figura de Louis </a:t>
            </a:r>
            <a:r>
              <a:rPr lang="pt-PT" sz="16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Blanc</a:t>
            </a:r>
            <a:endParaRPr lang="pt-PT" sz="16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4"/>
            <a:r>
              <a:rPr lang="pt-PT" sz="1600" dirty="0" smtClean="0"/>
              <a:t>Comissão do Luxemburgo</a:t>
            </a:r>
          </a:p>
          <a:p>
            <a:pPr lvl="4"/>
            <a:r>
              <a:rPr lang="pt-PT" sz="1600" dirty="0" smtClean="0"/>
              <a:t>Aprovar </a:t>
            </a:r>
            <a:r>
              <a:rPr lang="pt-PT" sz="1600" dirty="0" err="1" smtClean="0"/>
              <a:t>projectos</a:t>
            </a:r>
            <a:r>
              <a:rPr lang="pt-PT" sz="1600" dirty="0" smtClean="0"/>
              <a:t> de reorganização social</a:t>
            </a:r>
          </a:p>
          <a:p>
            <a:pPr lvl="5"/>
            <a:r>
              <a:rPr lang="pt-PT" sz="1600" dirty="0" smtClean="0"/>
              <a:t>Convenções </a:t>
            </a:r>
            <a:r>
              <a:rPr lang="pt-PT" sz="1600" dirty="0" err="1" smtClean="0"/>
              <a:t>colectivas</a:t>
            </a:r>
            <a:r>
              <a:rPr lang="pt-PT" sz="1600" dirty="0" smtClean="0"/>
              <a:t> de trabalho</a:t>
            </a:r>
          </a:p>
          <a:p>
            <a:pPr lvl="5"/>
            <a:r>
              <a:rPr lang="pt-PT" sz="1600" dirty="0" smtClean="0"/>
              <a:t>Árbitro em conflitos de trabalho</a:t>
            </a:r>
          </a:p>
          <a:p>
            <a:pPr lvl="2"/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435608" y="630315"/>
            <a:ext cx="7498080" cy="5405021"/>
          </a:xfrm>
        </p:spPr>
        <p:txBody>
          <a:bodyPr>
            <a:normAutofit/>
          </a:bodyPr>
          <a:lstStyle/>
          <a:p>
            <a:pPr marL="365760" lvl="2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pt-PT" sz="1600" dirty="0" smtClean="0"/>
              <a:t>Desenvolvimento e crescimento de um conjunto de </a:t>
            </a:r>
            <a:r>
              <a:rPr lang="pt-PT" sz="16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cooperativas de produção</a:t>
            </a:r>
          </a:p>
          <a:p>
            <a:pPr>
              <a:buNone/>
            </a:pPr>
            <a:endParaRPr lang="pt-PT" sz="1800" dirty="0" smtClean="0"/>
          </a:p>
          <a:p>
            <a:r>
              <a:rPr lang="pt-PT" sz="1800" dirty="0" smtClean="0"/>
              <a:t>Crise a partir de Junho de 1848 – banho de sangue -.</a:t>
            </a:r>
          </a:p>
          <a:p>
            <a:r>
              <a:rPr lang="pt-PT" sz="1800" dirty="0" smtClean="0"/>
              <a:t>Tentativa de reconstituição das cooperativas de produção </a:t>
            </a:r>
          </a:p>
          <a:p>
            <a:endParaRPr lang="pt-PT" sz="1800" dirty="0" smtClean="0"/>
          </a:p>
          <a:p>
            <a:pPr lvl="2"/>
            <a:r>
              <a:rPr lang="pt-PT" sz="1800" dirty="0" err="1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Acto</a:t>
            </a:r>
            <a:r>
              <a:rPr lang="pt-PT" sz="18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associação cooperativo</a:t>
            </a:r>
          </a:p>
          <a:p>
            <a:pPr lvl="2">
              <a:buNone/>
            </a:pPr>
            <a:endParaRPr lang="pt-PT" sz="1800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4"/>
            <a:r>
              <a:rPr lang="pt-PT" sz="1600" dirty="0" smtClean="0"/>
              <a:t>Fundos de reserva</a:t>
            </a:r>
          </a:p>
          <a:p>
            <a:pPr lvl="4"/>
            <a:r>
              <a:rPr lang="pt-PT" sz="1600" dirty="0" smtClean="0"/>
              <a:t>Atribuição aos gerentes de poderes importantes</a:t>
            </a:r>
          </a:p>
          <a:p>
            <a:pPr lvl="4"/>
            <a:r>
              <a:rPr lang="pt-PT" sz="1600" dirty="0" smtClean="0"/>
              <a:t>Emprego em caso de necessidade de operários suplementares associados</a:t>
            </a:r>
          </a:p>
          <a:p>
            <a:pPr lvl="4"/>
            <a:endParaRPr lang="pt-PT" sz="1600" dirty="0" smtClean="0"/>
          </a:p>
          <a:p>
            <a:r>
              <a:rPr lang="pt-PT" sz="18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Golpe de Estado de Napoleão Bonaparte</a:t>
            </a:r>
          </a:p>
          <a:p>
            <a:pPr lvl="4"/>
            <a:r>
              <a:rPr lang="pt-PT" sz="1800" dirty="0" smtClean="0"/>
              <a:t>Após 1848 o movimento operário sofre enorme revés</a:t>
            </a:r>
          </a:p>
          <a:p>
            <a:pPr lvl="4"/>
            <a:endParaRPr lang="pt-PT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284688" y="399494"/>
            <a:ext cx="7498080" cy="5868141"/>
          </a:xfrm>
        </p:spPr>
        <p:txBody>
          <a:bodyPr>
            <a:normAutofit/>
          </a:bodyPr>
          <a:lstStyle/>
          <a:p>
            <a:pPr lvl="2"/>
            <a:endParaRPr lang="pt-PT" sz="1800" dirty="0" smtClean="0"/>
          </a:p>
          <a:p>
            <a:pPr lvl="5"/>
            <a:endParaRPr lang="pt-PT" sz="1800" dirty="0" smtClean="0"/>
          </a:p>
          <a:p>
            <a:pPr lvl="2"/>
            <a:r>
              <a:rPr lang="pt-PT" sz="1800" dirty="0" smtClean="0"/>
              <a:t>A partir de 1872 reinicia-se o </a:t>
            </a:r>
            <a:r>
              <a:rPr lang="pt-PT" sz="1800" u="sng" dirty="0" smtClean="0"/>
              <a:t>movimento de organização sindical</a:t>
            </a:r>
          </a:p>
          <a:p>
            <a:pPr lvl="2">
              <a:buNone/>
            </a:pPr>
            <a:endParaRPr lang="pt-PT" sz="1800" u="sng" dirty="0" smtClean="0"/>
          </a:p>
          <a:p>
            <a:pPr lvl="4"/>
            <a:r>
              <a:rPr lang="pt-PT" sz="1800" dirty="0" smtClean="0"/>
              <a:t>A </a:t>
            </a:r>
            <a:r>
              <a:rPr lang="pt-PT" sz="1800" b="1" u="sng" dirty="0" smtClean="0">
                <a:solidFill>
                  <a:srgbClr val="002060"/>
                </a:solidFill>
              </a:rPr>
              <a:t>lei de 1884 </a:t>
            </a:r>
            <a:r>
              <a:rPr lang="pt-PT" sz="1800" dirty="0" smtClean="0"/>
              <a:t>que reconhece a liberdade sindical, mantendo, no entanto, os sindicatos limitados ao </a:t>
            </a:r>
            <a:r>
              <a:rPr lang="pt-PT" sz="1800" dirty="0" err="1" smtClean="0"/>
              <a:t>objectivo</a:t>
            </a:r>
            <a:r>
              <a:rPr lang="pt-PT" sz="1800" dirty="0" smtClean="0"/>
              <a:t> de defesa profissional, impedindo-os da gestão </a:t>
            </a:r>
            <a:r>
              <a:rPr lang="pt-PT" sz="1800" dirty="0" err="1" smtClean="0"/>
              <a:t>directa</a:t>
            </a:r>
            <a:r>
              <a:rPr lang="pt-PT" sz="1800" dirty="0" smtClean="0"/>
              <a:t> das </a:t>
            </a:r>
            <a:r>
              <a:rPr lang="pt-PT" sz="1800" dirty="0" err="1" smtClean="0"/>
              <a:t>actividades</a:t>
            </a:r>
            <a:r>
              <a:rPr lang="pt-PT" sz="1800" dirty="0" smtClean="0"/>
              <a:t> económicas.</a:t>
            </a:r>
          </a:p>
          <a:p>
            <a:pPr lvl="4"/>
            <a:endParaRPr lang="pt-PT" sz="1800" u="sng" dirty="0" smtClean="0"/>
          </a:p>
          <a:p>
            <a:pPr lvl="2"/>
            <a:r>
              <a:rPr lang="pt-PT" sz="1800" dirty="0" smtClean="0"/>
              <a:t>Proposta de criação de </a:t>
            </a:r>
            <a:r>
              <a:rPr lang="pt-PT" sz="1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cooperativas de produção </a:t>
            </a:r>
            <a:r>
              <a:rPr lang="pt-PT" sz="1800" dirty="0" smtClean="0"/>
              <a:t>e</a:t>
            </a:r>
            <a:r>
              <a:rPr lang="pt-PT" sz="1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PT" sz="1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sistemas </a:t>
            </a:r>
            <a:r>
              <a:rPr lang="pt-PT" sz="1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sociedades mútuas</a:t>
            </a:r>
            <a:endParaRPr lang="pt-PT" sz="1800" dirty="0" smtClean="0"/>
          </a:p>
          <a:p>
            <a:pPr lvl="4">
              <a:buNone/>
            </a:pPr>
            <a:endParaRPr lang="pt-PT" sz="1800" dirty="0" smtClean="0"/>
          </a:p>
          <a:p>
            <a:pPr lvl="4"/>
            <a:r>
              <a:rPr lang="pt-PT" sz="1800" dirty="0" smtClean="0"/>
              <a:t>A </a:t>
            </a:r>
            <a:r>
              <a:rPr lang="pt-PT" sz="1800" b="1" u="sng" dirty="0" smtClean="0">
                <a:solidFill>
                  <a:srgbClr val="002060"/>
                </a:solidFill>
              </a:rPr>
              <a:t>vidreira operária de Albi de 1895</a:t>
            </a:r>
            <a:r>
              <a:rPr lang="pt-PT" sz="1800" b="1" u="sng" dirty="0" smtClean="0">
                <a:solidFill>
                  <a:schemeClr val="accent2">
                    <a:lumMod val="50000"/>
                    <a:lumOff val="50000"/>
                  </a:schemeClr>
                </a:solidFill>
              </a:rPr>
              <a:t>, </a:t>
            </a:r>
            <a:r>
              <a:rPr lang="pt-PT" sz="1800" dirty="0" smtClean="0"/>
              <a:t>sob o impulso de Jean </a:t>
            </a:r>
            <a:r>
              <a:rPr lang="pt-PT" sz="1800" dirty="0" err="1" smtClean="0"/>
              <a:t>Jaurés</a:t>
            </a:r>
            <a:r>
              <a:rPr lang="pt-PT" sz="1800" dirty="0" smtClean="0"/>
              <a:t>, símbolo da possibilidade de união entre o movimento operário e o movimento cooperativo</a:t>
            </a:r>
            <a:r>
              <a:rPr lang="pt-PT" sz="1800" dirty="0" smtClean="0"/>
              <a:t>;</a:t>
            </a:r>
          </a:p>
          <a:p>
            <a:pPr lvl="4"/>
            <a:endParaRPr lang="pt-PT" sz="1800" dirty="0" smtClean="0"/>
          </a:p>
          <a:p>
            <a:pPr lvl="4"/>
            <a:endParaRPr lang="pt-PT" sz="1800" dirty="0" smtClean="0"/>
          </a:p>
          <a:p>
            <a:pPr lvl="1">
              <a:buNone/>
            </a:pPr>
            <a:endParaRPr lang="pt-PT" sz="1800" dirty="0" smtClean="0"/>
          </a:p>
          <a:p>
            <a:endParaRPr lang="pt-PT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435608" y="559293"/>
            <a:ext cx="7498080" cy="5689107"/>
          </a:xfrm>
        </p:spPr>
        <p:txBody>
          <a:bodyPr>
            <a:normAutofit/>
          </a:bodyPr>
          <a:lstStyle/>
          <a:p>
            <a:pPr marL="365760" lvl="4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pt-PT" sz="1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Criação de Bolsas de </a:t>
            </a:r>
            <a:r>
              <a:rPr lang="pt-PT" sz="1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Trabalho</a:t>
            </a:r>
          </a:p>
          <a:p>
            <a:pPr marL="365760" lvl="4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pt-PT" sz="1800" dirty="0" smtClean="0"/>
          </a:p>
          <a:p>
            <a:pPr marL="1197864" lvl="8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pt-PT" sz="1800" dirty="0" smtClean="0"/>
              <a:t>Organização do mutualismo</a:t>
            </a:r>
          </a:p>
          <a:p>
            <a:pPr marL="1197864" lvl="8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pt-PT" sz="1800" dirty="0" smtClean="0"/>
              <a:t>Criação dos subsídios de desemprego</a:t>
            </a:r>
          </a:p>
          <a:p>
            <a:pPr marL="1197864" lvl="8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pt-PT" sz="1800" dirty="0" smtClean="0"/>
              <a:t>Indemnização por acidentes de trabalho</a:t>
            </a:r>
          </a:p>
          <a:p>
            <a:pPr marL="1197864" lvl="8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pt-PT" sz="1800" dirty="0" smtClean="0"/>
              <a:t>Consultas médicas e farmacêuticas</a:t>
            </a:r>
          </a:p>
          <a:p>
            <a:pPr marL="987552" lvl="7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pt-PT" sz="1800" dirty="0" smtClean="0"/>
          </a:p>
          <a:p>
            <a:r>
              <a:rPr lang="pt-PT" sz="1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Desenvolvimento do sindicalismo</a:t>
            </a:r>
          </a:p>
          <a:p>
            <a:endParaRPr lang="pt-PT" sz="1800" dirty="0" smtClean="0"/>
          </a:p>
          <a:p>
            <a:pPr lvl="2"/>
            <a:r>
              <a:rPr lang="pt-PT" sz="1800" u="sng" dirty="0" smtClean="0">
                <a:solidFill>
                  <a:schemeClr val="accent3">
                    <a:lumMod val="75000"/>
                  </a:schemeClr>
                </a:solidFill>
              </a:rPr>
              <a:t>Técnicas de greve</a:t>
            </a:r>
          </a:p>
          <a:p>
            <a:pPr lvl="2"/>
            <a:endParaRPr lang="pt-PT" sz="1800" dirty="0" smtClean="0"/>
          </a:p>
          <a:p>
            <a:pPr lvl="4"/>
            <a:r>
              <a:rPr lang="pt-PT" sz="1800" dirty="0" smtClean="0"/>
              <a:t>Destruição do Estado centralizado</a:t>
            </a:r>
          </a:p>
          <a:p>
            <a:pPr lvl="4"/>
            <a:r>
              <a:rPr lang="pt-PT" sz="1800" dirty="0" smtClean="0"/>
              <a:t>Substituição do poder pela oficina</a:t>
            </a:r>
          </a:p>
          <a:p>
            <a:pPr lvl="4"/>
            <a:r>
              <a:rPr lang="pt-PT" sz="1800" dirty="0" smtClean="0"/>
              <a:t>Teoria da gestão operária</a:t>
            </a:r>
          </a:p>
          <a:p>
            <a:pPr lvl="4"/>
            <a:endParaRPr lang="pt-PT" sz="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435608" y="470517"/>
            <a:ext cx="7498080" cy="5777883"/>
          </a:xfrm>
        </p:spPr>
        <p:txBody>
          <a:bodyPr>
            <a:normAutofit/>
          </a:bodyPr>
          <a:lstStyle/>
          <a:p>
            <a:r>
              <a:rPr lang="pt-PT" sz="1800" u="sng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sociedade fabiana </a:t>
            </a:r>
            <a:r>
              <a:rPr lang="pt-PT" sz="1800" dirty="0" smtClean="0"/>
              <a:t>(Reino Unido)</a:t>
            </a:r>
          </a:p>
          <a:p>
            <a:endParaRPr lang="pt-PT" sz="1800" dirty="0" smtClean="0"/>
          </a:p>
          <a:p>
            <a:pPr lvl="2"/>
            <a:r>
              <a:rPr lang="pt-PT" sz="1800" dirty="0" smtClean="0"/>
              <a:t>Sidney Webs</a:t>
            </a:r>
          </a:p>
          <a:p>
            <a:pPr lvl="2"/>
            <a:r>
              <a:rPr lang="pt-PT" sz="1800" dirty="0" smtClean="0"/>
              <a:t>Beatrice </a:t>
            </a:r>
            <a:r>
              <a:rPr lang="pt-PT" sz="1800" dirty="0" err="1" smtClean="0"/>
              <a:t>Potter</a:t>
            </a:r>
            <a:endParaRPr lang="pt-PT" sz="1800" dirty="0" smtClean="0"/>
          </a:p>
          <a:p>
            <a:pPr lvl="2"/>
            <a:r>
              <a:rPr lang="pt-PT" sz="1800" dirty="0" smtClean="0"/>
              <a:t>H. G. </a:t>
            </a:r>
            <a:r>
              <a:rPr lang="pt-PT" sz="1800" dirty="0" err="1" smtClean="0"/>
              <a:t>Wells</a:t>
            </a:r>
            <a:endParaRPr lang="pt-PT" sz="1800" dirty="0" smtClean="0"/>
          </a:p>
          <a:p>
            <a:pPr lvl="2"/>
            <a:r>
              <a:rPr lang="pt-PT" sz="1800" dirty="0" smtClean="0"/>
              <a:t>Bernard </a:t>
            </a:r>
            <a:r>
              <a:rPr lang="pt-PT" sz="1800" dirty="0" err="1" smtClean="0"/>
              <a:t>Shaw</a:t>
            </a:r>
            <a:endParaRPr lang="pt-PT" sz="1800" dirty="0" smtClean="0"/>
          </a:p>
          <a:p>
            <a:pPr lvl="2">
              <a:buNone/>
            </a:pPr>
            <a:endParaRPr lang="pt-PT" sz="1800" dirty="0" smtClean="0"/>
          </a:p>
          <a:p>
            <a:pPr lvl="3"/>
            <a:r>
              <a:rPr lang="pt-PT" sz="1800" dirty="0" smtClean="0"/>
              <a:t>Influência </a:t>
            </a:r>
            <a:r>
              <a:rPr lang="pt-PT" sz="1800" dirty="0" err="1" smtClean="0"/>
              <a:t>directa</a:t>
            </a:r>
            <a:r>
              <a:rPr lang="pt-PT" sz="1800" dirty="0" smtClean="0"/>
              <a:t> na formação dos sindicatos</a:t>
            </a:r>
          </a:p>
          <a:p>
            <a:pPr lvl="3"/>
            <a:r>
              <a:rPr lang="pt-PT" sz="1800" dirty="0" smtClean="0"/>
              <a:t>Criação do Labour </a:t>
            </a:r>
            <a:r>
              <a:rPr lang="pt-PT" sz="1800" dirty="0" err="1" smtClean="0"/>
              <a:t>Party</a:t>
            </a:r>
            <a:r>
              <a:rPr lang="pt-PT" sz="1800" dirty="0" smtClean="0"/>
              <a:t> a partir do movimento sindical</a:t>
            </a:r>
          </a:p>
          <a:p>
            <a:pPr lvl="3"/>
            <a:endParaRPr lang="pt-PT" sz="1800" dirty="0" smtClean="0"/>
          </a:p>
          <a:p>
            <a:pPr lvl="3"/>
            <a:endParaRPr lang="pt-PT" sz="1800" dirty="0" smtClean="0"/>
          </a:p>
          <a:p>
            <a:r>
              <a:rPr lang="pt-PT" sz="1800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Movimento operário</a:t>
            </a:r>
          </a:p>
          <a:p>
            <a:pPr lvl="3"/>
            <a:endParaRPr lang="pt-PT" sz="1800" dirty="0" smtClean="0"/>
          </a:p>
          <a:p>
            <a:pPr lvl="5"/>
            <a:r>
              <a:rPr lang="pt-PT" sz="1800" dirty="0" smtClean="0"/>
              <a:t>Sindical</a:t>
            </a:r>
          </a:p>
          <a:p>
            <a:pPr lvl="5"/>
            <a:r>
              <a:rPr lang="pt-PT" sz="1800" dirty="0" smtClean="0"/>
              <a:t>Cooperativo</a:t>
            </a:r>
          </a:p>
          <a:p>
            <a:pPr lvl="5"/>
            <a:r>
              <a:rPr lang="pt-PT" sz="1800" dirty="0" smtClean="0"/>
              <a:t>Político</a:t>
            </a:r>
            <a:endParaRPr lang="pt-PT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435608" y="710214"/>
            <a:ext cx="7498080" cy="5538186"/>
          </a:xfrm>
        </p:spPr>
        <p:txBody>
          <a:bodyPr>
            <a:normAutofit/>
          </a:bodyPr>
          <a:lstStyle/>
          <a:p>
            <a:endParaRPr lang="pt-PT" sz="1800" dirty="0" smtClean="0"/>
          </a:p>
          <a:p>
            <a:r>
              <a:rPr lang="pt-PT" sz="1800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Movimento cooperativo</a:t>
            </a:r>
          </a:p>
          <a:p>
            <a:endParaRPr lang="pt-PT" sz="1800" dirty="0" smtClean="0"/>
          </a:p>
          <a:p>
            <a:pPr lvl="2" algn="just"/>
            <a:r>
              <a:rPr lang="pt-PT" sz="1800" dirty="0" smtClean="0"/>
              <a:t>A transição do conceito de associação (submissão do individuo ao grupo – marxismo) para a ideia de cooperação (valorização da liberdade de escolha e da contratualização</a:t>
            </a:r>
            <a:r>
              <a:rPr lang="pt-PT" sz="1800" dirty="0" smtClean="0"/>
              <a:t>)</a:t>
            </a:r>
            <a:endParaRPr lang="pt-PT" sz="1800" dirty="0" smtClean="0"/>
          </a:p>
          <a:p>
            <a:endParaRPr lang="pt-PT" sz="1800" dirty="0" smtClean="0"/>
          </a:p>
          <a:p>
            <a:pPr lvl="2" algn="just"/>
            <a:r>
              <a:rPr lang="pt-PT" sz="1800" dirty="0" smtClean="0"/>
              <a:t>Organização </a:t>
            </a:r>
            <a:r>
              <a:rPr lang="pt-PT" sz="1800" dirty="0" smtClean="0"/>
              <a:t>das cooperativas com a ajuda dos poderes públicos a partir de 1893, para restruturação das </a:t>
            </a:r>
            <a:r>
              <a:rPr lang="pt-PT" sz="1800" dirty="0" err="1" smtClean="0"/>
              <a:t>actividades</a:t>
            </a:r>
            <a:r>
              <a:rPr lang="pt-PT" sz="1800" dirty="0" smtClean="0"/>
              <a:t> menos desenvolvidas</a:t>
            </a:r>
            <a:r>
              <a:rPr lang="pt-PT" sz="1800" dirty="0" smtClean="0"/>
              <a:t>.</a:t>
            </a:r>
          </a:p>
          <a:p>
            <a:pPr lvl="4" algn="just"/>
            <a:endParaRPr lang="pt-PT" sz="1400" dirty="0" smtClean="0"/>
          </a:p>
          <a:p>
            <a:pPr lvl="6" algn="just"/>
            <a:r>
              <a:rPr lang="pt-PT" sz="1800" dirty="0" smtClean="0"/>
              <a:t>Concentração dos centros de venda</a:t>
            </a:r>
          </a:p>
          <a:p>
            <a:pPr lvl="6" algn="just"/>
            <a:r>
              <a:rPr lang="pt-PT" sz="1800" dirty="0" smtClean="0"/>
              <a:t>Criação de sociedades regionais</a:t>
            </a:r>
          </a:p>
          <a:p>
            <a:pPr lvl="6" algn="just"/>
            <a:r>
              <a:rPr lang="pt-PT" sz="1800" dirty="0" smtClean="0"/>
              <a:t>Criação de bancos</a:t>
            </a:r>
            <a:endParaRPr lang="pt-PT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435608" y="577049"/>
            <a:ext cx="7498080" cy="5671351"/>
          </a:xfrm>
        </p:spPr>
        <p:txBody>
          <a:bodyPr/>
          <a:lstStyle/>
          <a:p>
            <a:r>
              <a:rPr lang="pt-PT" sz="2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 Seguros Sociais obrigatórios</a:t>
            </a:r>
          </a:p>
          <a:p>
            <a:pPr lvl="4"/>
            <a:endParaRPr lang="pt-PT" sz="1800" dirty="0" smtClean="0"/>
          </a:p>
          <a:p>
            <a:pPr lvl="4"/>
            <a:r>
              <a:rPr lang="pt-PT" sz="1800" dirty="0" smtClean="0"/>
              <a:t>Agudizar </a:t>
            </a:r>
            <a:r>
              <a:rPr lang="pt-PT" sz="1800" dirty="0" smtClean="0"/>
              <a:t>das lutas políticas e das reivindicações sociais, com origem nos movimentos sociais e </a:t>
            </a:r>
            <a:r>
              <a:rPr lang="pt-PT" sz="1800" dirty="0" smtClean="0"/>
              <a:t>políticos</a:t>
            </a:r>
          </a:p>
          <a:p>
            <a:pPr lvl="4"/>
            <a:endParaRPr lang="pt-PT" sz="1800" dirty="0" smtClean="0"/>
          </a:p>
          <a:p>
            <a:pPr lvl="4"/>
            <a:r>
              <a:rPr lang="pt-PT" sz="1800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Socialismo de </a:t>
            </a:r>
            <a:r>
              <a:rPr lang="pt-PT" sz="1800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Cátedra</a:t>
            </a:r>
          </a:p>
          <a:p>
            <a:pPr lvl="6"/>
            <a:r>
              <a:rPr lang="pt-PT" sz="1800" dirty="0" smtClean="0"/>
              <a:t>Necessidade </a:t>
            </a:r>
            <a:r>
              <a:rPr lang="pt-PT" sz="1800" dirty="0" smtClean="0"/>
              <a:t>de reformas sociais e a intervenção do Estado nas relações </a:t>
            </a:r>
            <a:r>
              <a:rPr lang="pt-PT" sz="1800" dirty="0" smtClean="0"/>
              <a:t>económicas</a:t>
            </a:r>
          </a:p>
          <a:p>
            <a:pPr lvl="6"/>
            <a:r>
              <a:rPr lang="pt-PT" sz="1800" dirty="0" smtClean="0"/>
              <a:t>Lorenz </a:t>
            </a:r>
            <a:r>
              <a:rPr lang="pt-PT" sz="1800" dirty="0" err="1" smtClean="0"/>
              <a:t>Stein</a:t>
            </a:r>
            <a:r>
              <a:rPr lang="pt-PT" sz="1800" dirty="0" smtClean="0"/>
              <a:t>, </a:t>
            </a:r>
            <a:r>
              <a:rPr lang="pt-PT" sz="1800" dirty="0" err="1" smtClean="0"/>
              <a:t>Adoph</a:t>
            </a:r>
            <a:r>
              <a:rPr lang="pt-PT" sz="1800" dirty="0" smtClean="0"/>
              <a:t> Wagner, Gustav </a:t>
            </a:r>
            <a:r>
              <a:rPr lang="pt-PT" sz="1800" dirty="0" err="1" smtClean="0"/>
              <a:t>von</a:t>
            </a:r>
            <a:r>
              <a:rPr lang="pt-PT" sz="1800" dirty="0" smtClean="0"/>
              <a:t> </a:t>
            </a:r>
            <a:r>
              <a:rPr lang="pt-PT" sz="1800" dirty="0" err="1" smtClean="0"/>
              <a:t>Schmoller</a:t>
            </a:r>
            <a:r>
              <a:rPr lang="pt-PT" sz="1800" dirty="0" smtClean="0"/>
              <a:t>, </a:t>
            </a:r>
            <a:r>
              <a:rPr lang="pt-PT" sz="1800" dirty="0" err="1" smtClean="0"/>
              <a:t>Lujo</a:t>
            </a:r>
            <a:r>
              <a:rPr lang="pt-PT" sz="1800" dirty="0" smtClean="0"/>
              <a:t> Brentano e </a:t>
            </a:r>
            <a:r>
              <a:rPr lang="pt-PT" sz="1800" dirty="0" err="1" smtClean="0"/>
              <a:t>Werner</a:t>
            </a:r>
            <a:r>
              <a:rPr lang="pt-PT" sz="1800" dirty="0" smtClean="0"/>
              <a:t> </a:t>
            </a:r>
            <a:r>
              <a:rPr lang="pt-PT" sz="1800" dirty="0" err="1" smtClean="0"/>
              <a:t>Sombart</a:t>
            </a:r>
            <a:endParaRPr lang="pt-PT" sz="1800" dirty="0" smtClean="0"/>
          </a:p>
          <a:p>
            <a:pPr lvl="6"/>
            <a:r>
              <a:rPr lang="pt-PT" sz="1800" dirty="0" smtClean="0"/>
              <a:t>Associação para a Política Social, </a:t>
            </a:r>
            <a:r>
              <a:rPr lang="pt-PT" sz="1800" dirty="0" smtClean="0"/>
              <a:t>(Congresso </a:t>
            </a:r>
            <a:r>
              <a:rPr lang="pt-PT" sz="1800" dirty="0" smtClean="0"/>
              <a:t>de </a:t>
            </a:r>
            <a:r>
              <a:rPr lang="pt-PT" sz="1800" dirty="0" err="1" smtClean="0"/>
              <a:t>Eisenach</a:t>
            </a:r>
            <a:r>
              <a:rPr lang="pt-PT" sz="1800" dirty="0" smtClean="0"/>
              <a:t>) - Outubro </a:t>
            </a:r>
            <a:r>
              <a:rPr lang="pt-PT" sz="1800" dirty="0" smtClean="0"/>
              <a:t>de 1872 </a:t>
            </a:r>
            <a:r>
              <a:rPr lang="pt-PT" sz="1800" dirty="0" smtClean="0"/>
              <a:t>discussão da </a:t>
            </a:r>
            <a:r>
              <a:rPr lang="pt-PT" sz="1800" dirty="0" smtClean="0"/>
              <a:t>“questão social</a:t>
            </a:r>
            <a:r>
              <a:rPr lang="pt-PT" sz="1800" dirty="0" smtClean="0"/>
              <a:t>”</a:t>
            </a:r>
          </a:p>
          <a:p>
            <a:pPr lvl="6"/>
            <a:endParaRPr lang="pt-PT" sz="1800" dirty="0" smtClean="0"/>
          </a:p>
          <a:p>
            <a:pPr lvl="4"/>
            <a:r>
              <a:rPr lang="pt-PT" sz="1800" dirty="0" smtClean="0"/>
              <a:t>Reformas </a:t>
            </a:r>
            <a:r>
              <a:rPr lang="pt-PT" sz="1800" dirty="0" smtClean="0"/>
              <a:t>sociais</a:t>
            </a:r>
            <a:endParaRPr lang="pt-PT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793875" y="1163638"/>
          <a:ext cx="6054725" cy="4935537"/>
        </p:xfrm>
        <a:graphic>
          <a:graphicData uri="http://schemas.openxmlformats.org/presentationml/2006/ole">
            <p:oleObj spid="_x0000_s1027" name="Documento" r:id="rId3" imgW="5566337" imgH="4539272" progId="Word.Document.12">
              <p:embed/>
            </p:oleObj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3879542" y="287636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7881" y="664730"/>
            <a:ext cx="1704690" cy="193198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477776" y="54474"/>
            <a:ext cx="4391732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Baskerville Old Face" pitchFamily="18" charset="0"/>
              </a:rPr>
              <a:t>Frédéric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Baskerville Old Face" pitchFamily="18" charset="0"/>
              </a:rPr>
              <a:t> le Play</a:t>
            </a:r>
            <a:r>
              <a:rPr lang="en-US" b="1" dirty="0" smtClean="0">
                <a:solidFill>
                  <a:schemeClr val="accent2">
                    <a:lumMod val="75000"/>
                    <a:lumOff val="25000"/>
                  </a:schemeClr>
                </a:solidFill>
                <a:latin typeface="Baskerville Old Face" pitchFamily="18" charset="0"/>
              </a:rPr>
              <a:t> (1806-1882)</a:t>
            </a:r>
          </a:p>
          <a:p>
            <a:endParaRPr lang="en-US" dirty="0">
              <a:latin typeface="Baskerville Old Face" pitchFamily="18" charset="0"/>
            </a:endParaRPr>
          </a:p>
          <a:p>
            <a:r>
              <a:rPr lang="en-US" b="1" dirty="0" err="1">
                <a:latin typeface="Baskerville Old Face" pitchFamily="18" charset="0"/>
              </a:rPr>
              <a:t>Obras</a:t>
            </a:r>
            <a:r>
              <a:rPr lang="en-US" b="1" dirty="0">
                <a:latin typeface="Baskerville Old Face" pitchFamily="18" charset="0"/>
              </a:rPr>
              <a:t> </a:t>
            </a:r>
            <a:r>
              <a:rPr lang="en-US" b="1" dirty="0" err="1">
                <a:latin typeface="Baskerville Old Face" pitchFamily="18" charset="0"/>
              </a:rPr>
              <a:t>Principais</a:t>
            </a:r>
            <a:r>
              <a:rPr lang="en-US" dirty="0">
                <a:latin typeface="Baskerville Old Face" pitchFamily="18" charset="0"/>
              </a:rPr>
              <a:t>:</a:t>
            </a:r>
          </a:p>
          <a:p>
            <a:r>
              <a:rPr lang="en-US" dirty="0">
                <a:latin typeface="Baskerville Old Face" pitchFamily="18" charset="0"/>
              </a:rPr>
              <a:t>1855, </a:t>
            </a:r>
            <a:r>
              <a:rPr lang="en-US" i="1" dirty="0">
                <a:latin typeface="Baskerville Old Face" pitchFamily="18" charset="0"/>
              </a:rPr>
              <a:t>Les </a:t>
            </a:r>
            <a:r>
              <a:rPr lang="en-US" i="1" dirty="0" err="1">
                <a:latin typeface="Baskerville Old Face" pitchFamily="18" charset="0"/>
              </a:rPr>
              <a:t>Ouvriers</a:t>
            </a:r>
            <a:r>
              <a:rPr lang="en-US" i="1" dirty="0">
                <a:latin typeface="Baskerville Old Face" pitchFamily="18" charset="0"/>
              </a:rPr>
              <a:t> </a:t>
            </a:r>
            <a:r>
              <a:rPr lang="en-US" i="1" dirty="0" err="1">
                <a:latin typeface="Baskerville Old Face" pitchFamily="18" charset="0"/>
              </a:rPr>
              <a:t>Européens</a:t>
            </a:r>
            <a:r>
              <a:rPr lang="en-US" dirty="0">
                <a:latin typeface="Baskerville Old Face" pitchFamily="18" charset="0"/>
              </a:rPr>
              <a:t> </a:t>
            </a:r>
          </a:p>
          <a:p>
            <a:r>
              <a:rPr lang="en-US" dirty="0">
                <a:latin typeface="Baskerville Old Face" pitchFamily="18" charset="0"/>
              </a:rPr>
              <a:t>1864, </a:t>
            </a:r>
            <a:r>
              <a:rPr lang="en-US" i="1" dirty="0" err="1">
                <a:latin typeface="Baskerville Old Face" pitchFamily="18" charset="0"/>
              </a:rPr>
              <a:t>Réforme</a:t>
            </a:r>
            <a:r>
              <a:rPr lang="en-US" i="1" dirty="0">
                <a:latin typeface="Baskerville Old Face" pitchFamily="18" charset="0"/>
              </a:rPr>
              <a:t> </a:t>
            </a:r>
            <a:r>
              <a:rPr lang="en-US" i="1" dirty="0" err="1">
                <a:latin typeface="Baskerville Old Face" pitchFamily="18" charset="0"/>
              </a:rPr>
              <a:t>Sociale</a:t>
            </a:r>
            <a:r>
              <a:rPr lang="en-US" i="1" dirty="0">
                <a:latin typeface="Baskerville Old Face" pitchFamily="18" charset="0"/>
              </a:rPr>
              <a:t> en France</a:t>
            </a:r>
            <a:r>
              <a:rPr lang="en-US" dirty="0">
                <a:latin typeface="Baskerville Old Face" pitchFamily="18" charset="0"/>
              </a:rPr>
              <a:t>, 2 vols.</a:t>
            </a:r>
          </a:p>
          <a:p>
            <a:r>
              <a:rPr lang="en-US" dirty="0">
                <a:latin typeface="Baskerville Old Face" pitchFamily="18" charset="0"/>
              </a:rPr>
              <a:t>1870, </a:t>
            </a:r>
            <a:r>
              <a:rPr lang="en-US" i="1" dirty="0" err="1">
                <a:latin typeface="Baskerville Old Face" pitchFamily="18" charset="0"/>
              </a:rPr>
              <a:t>L'Organisation</a:t>
            </a:r>
            <a:r>
              <a:rPr lang="en-US" i="1" dirty="0">
                <a:latin typeface="Baskerville Old Face" pitchFamily="18" charset="0"/>
              </a:rPr>
              <a:t> du Travail</a:t>
            </a:r>
            <a:r>
              <a:rPr lang="en-US" dirty="0">
                <a:latin typeface="Baskerville Old Face" pitchFamily="18" charset="0"/>
              </a:rPr>
              <a:t> </a:t>
            </a:r>
          </a:p>
          <a:p>
            <a:r>
              <a:rPr lang="en-US" dirty="0">
                <a:latin typeface="Baskerville Old Face" pitchFamily="18" charset="0"/>
              </a:rPr>
              <a:t>1871, </a:t>
            </a:r>
            <a:r>
              <a:rPr lang="en-US" i="1" dirty="0" err="1">
                <a:latin typeface="Baskerville Old Face" pitchFamily="18" charset="0"/>
              </a:rPr>
              <a:t>L'Organisation</a:t>
            </a:r>
            <a:r>
              <a:rPr lang="en-US" i="1" dirty="0">
                <a:latin typeface="Baskerville Old Face" pitchFamily="18" charset="0"/>
              </a:rPr>
              <a:t> de la </a:t>
            </a:r>
            <a:r>
              <a:rPr lang="en-US" i="1" dirty="0" err="1">
                <a:latin typeface="Baskerville Old Face" pitchFamily="18" charset="0"/>
              </a:rPr>
              <a:t>Famille</a:t>
            </a:r>
            <a:r>
              <a:rPr lang="en-US" dirty="0">
                <a:latin typeface="Baskerville Old Face" pitchFamily="18" charset="0"/>
              </a:rPr>
              <a:t> </a:t>
            </a:r>
          </a:p>
          <a:p>
            <a:r>
              <a:rPr lang="en-US" dirty="0">
                <a:latin typeface="Baskerville Old Face" pitchFamily="18" charset="0"/>
              </a:rPr>
              <a:t>1875, </a:t>
            </a:r>
            <a:r>
              <a:rPr lang="en-US" i="1" dirty="0">
                <a:latin typeface="Baskerville Old Face" pitchFamily="18" charset="0"/>
              </a:rPr>
              <a:t>La Constitution de </a:t>
            </a:r>
            <a:r>
              <a:rPr lang="en-US" i="1" dirty="0" err="1">
                <a:latin typeface="Baskerville Old Face" pitchFamily="18" charset="0"/>
              </a:rPr>
              <a:t>l'Angleterre</a:t>
            </a:r>
            <a:r>
              <a:rPr lang="en-US" dirty="0">
                <a:latin typeface="Baskerville Old Face" pitchFamily="18" charset="0"/>
              </a:rPr>
              <a:t> </a:t>
            </a:r>
          </a:p>
          <a:p>
            <a:r>
              <a:rPr lang="en-US" dirty="0">
                <a:latin typeface="Baskerville Old Face" pitchFamily="18" charset="0"/>
              </a:rPr>
              <a:t>1876, </a:t>
            </a:r>
            <a:r>
              <a:rPr lang="en-US" i="1" dirty="0" err="1">
                <a:latin typeface="Baskerville Old Face" pitchFamily="18" charset="0"/>
              </a:rPr>
              <a:t>Réformes</a:t>
            </a:r>
            <a:r>
              <a:rPr lang="en-US" i="1" dirty="0">
                <a:latin typeface="Baskerville Old Face" pitchFamily="18" charset="0"/>
              </a:rPr>
              <a:t> en Europe et le </a:t>
            </a:r>
            <a:r>
              <a:rPr lang="en-US" i="1" dirty="0" err="1">
                <a:latin typeface="Baskerville Old Face" pitchFamily="18" charset="0"/>
              </a:rPr>
              <a:t>Salut</a:t>
            </a:r>
            <a:r>
              <a:rPr lang="en-US" i="1" dirty="0">
                <a:latin typeface="Baskerville Old Face" pitchFamily="18" charset="0"/>
              </a:rPr>
              <a:t> en France</a:t>
            </a:r>
            <a:r>
              <a:rPr lang="en-US" dirty="0">
                <a:latin typeface="Baskerville Old Face" pitchFamily="18" charset="0"/>
              </a:rPr>
              <a:t> </a:t>
            </a:r>
          </a:p>
          <a:p>
            <a:r>
              <a:rPr lang="en-US" dirty="0">
                <a:latin typeface="Baskerville Old Face" pitchFamily="18" charset="0"/>
              </a:rPr>
              <a:t>1881, </a:t>
            </a:r>
            <a:r>
              <a:rPr lang="en-US" i="1" dirty="0">
                <a:latin typeface="Baskerville Old Face" pitchFamily="18" charset="0"/>
              </a:rPr>
              <a:t>Constitution </a:t>
            </a:r>
            <a:r>
              <a:rPr lang="en-US" i="1" dirty="0" err="1">
                <a:latin typeface="Baskerville Old Face" pitchFamily="18" charset="0"/>
              </a:rPr>
              <a:t>Essentielle</a:t>
            </a:r>
            <a:r>
              <a:rPr lang="en-US" i="1" dirty="0">
                <a:latin typeface="Baskerville Old Face" pitchFamily="18" charset="0"/>
              </a:rPr>
              <a:t> de </a:t>
            </a:r>
            <a:r>
              <a:rPr lang="en-US" i="1" dirty="0" err="1" smtClean="0">
                <a:latin typeface="Baskerville Old Face" pitchFamily="18" charset="0"/>
              </a:rPr>
              <a:t>l'Humanité</a:t>
            </a:r>
            <a:endParaRPr lang="en-US" i="1" dirty="0" smtClean="0">
              <a:latin typeface="Baskerville Old Face" pitchFamily="18" charset="0"/>
            </a:endParaRPr>
          </a:p>
          <a:p>
            <a:endParaRPr lang="en-US" i="1" dirty="0" smtClean="0">
              <a:latin typeface="Baskerville Old Face" pitchFamily="18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b="1" u="sng" dirty="0" err="1" smtClean="0">
                <a:latin typeface="Baskerville Old Face" pitchFamily="18" charset="0"/>
              </a:rPr>
              <a:t>Família</a:t>
            </a:r>
            <a:r>
              <a:rPr lang="en-US" dirty="0" smtClean="0">
                <a:latin typeface="Baskerville Old Face" pitchFamily="18" charset="0"/>
              </a:rPr>
              <a:t> e </a:t>
            </a:r>
            <a:r>
              <a:rPr lang="en-US" b="1" u="sng" dirty="0" err="1" smtClean="0">
                <a:latin typeface="Baskerville Old Face" pitchFamily="18" charset="0"/>
              </a:rPr>
              <a:t>orçamento</a:t>
            </a:r>
            <a:r>
              <a:rPr lang="en-US" b="1" u="sng" dirty="0" smtClean="0">
                <a:latin typeface="Baskerville Old Face" pitchFamily="18" charset="0"/>
              </a:rPr>
              <a:t> familiar</a:t>
            </a:r>
          </a:p>
          <a:p>
            <a:endParaRPr lang="en-US" b="1" u="sng" dirty="0">
              <a:latin typeface="Baskerville Old Face" pitchFamily="18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n-US" dirty="0" err="1" smtClean="0">
                <a:latin typeface="Baskerville Old Face" pitchFamily="18" charset="0"/>
              </a:rPr>
              <a:t>Inaugura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uma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sociedade</a:t>
            </a:r>
            <a:r>
              <a:rPr lang="en-US" dirty="0" smtClean="0">
                <a:latin typeface="Baskerville Old Face" pitchFamily="18" charset="0"/>
              </a:rPr>
              <a:t> de </a:t>
            </a:r>
            <a:r>
              <a:rPr lang="en-US" dirty="0" err="1">
                <a:latin typeface="Baskerville Old Face" pitchFamily="18" charset="0"/>
              </a:rPr>
              <a:t>E</a:t>
            </a:r>
            <a:r>
              <a:rPr lang="en-US" dirty="0" err="1" smtClean="0">
                <a:latin typeface="Baskerville Old Face" pitchFamily="18" charset="0"/>
              </a:rPr>
              <a:t>conomia</a:t>
            </a:r>
            <a:r>
              <a:rPr lang="en-US" dirty="0" smtClean="0">
                <a:latin typeface="Baskerville Old Face" pitchFamily="18" charset="0"/>
              </a:rPr>
              <a:t> Social (</a:t>
            </a:r>
            <a:r>
              <a:rPr lang="en-US" dirty="0" err="1" smtClean="0">
                <a:latin typeface="Baskerville Old Face" pitchFamily="18" charset="0"/>
              </a:rPr>
              <a:t>afastamento</a:t>
            </a:r>
            <a:r>
              <a:rPr lang="en-US" dirty="0" smtClean="0">
                <a:latin typeface="Baskerville Old Face" pitchFamily="18" charset="0"/>
              </a:rPr>
              <a:t> do </a:t>
            </a:r>
            <a:r>
              <a:rPr lang="en-US" dirty="0" err="1" smtClean="0">
                <a:latin typeface="Baskerville Old Face" pitchFamily="18" charset="0"/>
              </a:rPr>
              <a:t>estado</a:t>
            </a:r>
            <a:r>
              <a:rPr lang="en-US" dirty="0" smtClean="0">
                <a:latin typeface="Baskerville Old Face" pitchFamily="18" charset="0"/>
              </a:rPr>
              <a:t> com base no </a:t>
            </a:r>
            <a:r>
              <a:rPr lang="en-US" dirty="0" err="1" smtClean="0">
                <a:latin typeface="Baskerville Old Face" pitchFamily="18" charset="0"/>
              </a:rPr>
              <a:t>princípio</a:t>
            </a:r>
            <a:r>
              <a:rPr lang="en-US" dirty="0" smtClean="0">
                <a:latin typeface="Baskerville Old Face" pitchFamily="18" charset="0"/>
              </a:rPr>
              <a:t> da </a:t>
            </a:r>
            <a:r>
              <a:rPr lang="en-US" b="1" dirty="0" smtClean="0">
                <a:latin typeface="Baskerville Old Face" pitchFamily="18" charset="0"/>
              </a:rPr>
              <a:t>auto-</a:t>
            </a:r>
            <a:r>
              <a:rPr lang="en-US" b="1" dirty="0" err="1" smtClean="0">
                <a:latin typeface="Baskerville Old Face" pitchFamily="18" charset="0"/>
              </a:rPr>
              <a:t>ajuda</a:t>
            </a:r>
            <a:r>
              <a:rPr lang="en-US" dirty="0" smtClean="0">
                <a:latin typeface="Baskerville Old Face" pitchFamily="18" charset="0"/>
              </a:rPr>
              <a:t>)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dirty="0" err="1" smtClean="0">
                <a:latin typeface="Baskerville Old Face" pitchFamily="18" charset="0"/>
              </a:rPr>
              <a:t>Cria</a:t>
            </a:r>
            <a:r>
              <a:rPr lang="en-US" dirty="0" smtClean="0">
                <a:latin typeface="Baskerville Old Face" pitchFamily="18" charset="0"/>
              </a:rPr>
              <a:t> a </a:t>
            </a:r>
            <a:r>
              <a:rPr lang="en-US" dirty="0" err="1" smtClean="0">
                <a:latin typeface="Baskerville Old Face" pitchFamily="18" charset="0"/>
              </a:rPr>
              <a:t>Sociedade</a:t>
            </a:r>
            <a:r>
              <a:rPr lang="en-US" dirty="0" smtClean="0">
                <a:latin typeface="Baskerville Old Face" pitchFamily="18" charset="0"/>
              </a:rPr>
              <a:t> de </a:t>
            </a:r>
            <a:r>
              <a:rPr lang="en-US" dirty="0" err="1" smtClean="0">
                <a:latin typeface="Baskerville Old Face" pitchFamily="18" charset="0"/>
              </a:rPr>
              <a:t>Economia</a:t>
            </a:r>
            <a:r>
              <a:rPr lang="en-US" dirty="0" smtClean="0">
                <a:latin typeface="Baskerville Old Face" pitchFamily="18" charset="0"/>
              </a:rPr>
              <a:t> Social (1856)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dirty="0" err="1" smtClean="0">
                <a:latin typeface="Baskerville Old Face" pitchFamily="18" charset="0"/>
              </a:rPr>
              <a:t>Organizador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da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Exposição</a:t>
            </a:r>
            <a:r>
              <a:rPr lang="en-US" dirty="0" smtClean="0">
                <a:latin typeface="Baskerville Old Face" pitchFamily="18" charset="0"/>
              </a:rPr>
              <a:t> Universal de </a:t>
            </a:r>
            <a:r>
              <a:rPr lang="en-US" dirty="0" err="1" smtClean="0">
                <a:latin typeface="Baskerville Old Face" pitchFamily="18" charset="0"/>
              </a:rPr>
              <a:t>Economia</a:t>
            </a:r>
            <a:r>
              <a:rPr lang="en-US" dirty="0" smtClean="0">
                <a:latin typeface="Baskerville Old Face" pitchFamily="18" charset="0"/>
              </a:rPr>
              <a:t> Social (1867)</a:t>
            </a:r>
          </a:p>
          <a:p>
            <a:endParaRPr lang="en-US" dirty="0">
              <a:latin typeface="Baskerville Old Face" pitchFamily="18" charset="0"/>
            </a:endParaRPr>
          </a:p>
          <a:p>
            <a:endParaRPr lang="en-US" dirty="0">
              <a:latin typeface="Baskerville Old Face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7881" y="3229551"/>
            <a:ext cx="1845022" cy="2457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0899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3359" y="660587"/>
            <a:ext cx="2021607" cy="266178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71442" y="833799"/>
            <a:ext cx="548194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>
                <a:solidFill>
                  <a:srgbClr val="772399"/>
                </a:solidFill>
                <a:latin typeface="Baskerville Old Face" pitchFamily="18" charset="0"/>
              </a:rPr>
              <a:t>Thomas Malthus </a:t>
            </a:r>
            <a:r>
              <a:rPr lang="pt-PT" dirty="0" smtClean="0">
                <a:latin typeface="Baskerville Old Face" pitchFamily="18" charset="0"/>
              </a:rPr>
              <a:t>(1766-1834)</a:t>
            </a:r>
          </a:p>
          <a:p>
            <a:endParaRPr lang="pt-PT" dirty="0" smtClean="0">
              <a:latin typeface="Baskerville Old Face" pitchFamily="18" charset="0"/>
            </a:endParaRPr>
          </a:p>
          <a:p>
            <a:r>
              <a:rPr lang="pt-PT" dirty="0" smtClean="0">
                <a:latin typeface="Baskerville Old Face" pitchFamily="18" charset="0"/>
              </a:rPr>
              <a:t>-crítica ao utopismo: </a:t>
            </a:r>
          </a:p>
          <a:p>
            <a:endParaRPr lang="pt-PT" dirty="0" smtClean="0">
              <a:latin typeface="Baskerville Old Face" pitchFamily="18" charset="0"/>
            </a:endParaRPr>
          </a:p>
          <a:p>
            <a:pPr lvl="2" algn="just">
              <a:buFont typeface="Wingdings" pitchFamily="2" charset="2"/>
              <a:buChar char="Ø"/>
            </a:pPr>
            <a:r>
              <a:rPr lang="pt-PT" dirty="0" smtClean="0">
                <a:latin typeface="Baskerville Old Face" pitchFamily="18" charset="0"/>
              </a:rPr>
              <a:t> Populações humanas crescem em progressões geométricas</a:t>
            </a:r>
          </a:p>
          <a:p>
            <a:pPr lvl="2" algn="just">
              <a:buFont typeface="Wingdings" pitchFamily="2" charset="2"/>
              <a:buChar char="Ø"/>
            </a:pPr>
            <a:endParaRPr lang="pt-PT" dirty="0" smtClean="0">
              <a:latin typeface="Baskerville Old Face" pitchFamily="18" charset="0"/>
            </a:endParaRPr>
          </a:p>
          <a:p>
            <a:pPr lvl="2" algn="just">
              <a:buFont typeface="Wingdings" pitchFamily="2" charset="2"/>
              <a:buChar char="Ø"/>
            </a:pPr>
            <a:r>
              <a:rPr lang="pt-PT" dirty="0" smtClean="0">
                <a:latin typeface="Baskerville Old Face" pitchFamily="18" charset="0"/>
              </a:rPr>
              <a:t> Meios de subsistência crescem  	em progressão aritmética</a:t>
            </a:r>
          </a:p>
          <a:p>
            <a:pPr lvl="2" algn="just">
              <a:buFont typeface="Wingdings" pitchFamily="2" charset="2"/>
              <a:buChar char="Ø"/>
            </a:pPr>
            <a:endParaRPr lang="pt-PT" dirty="0" smtClean="0">
              <a:latin typeface="Baskerville Old Face" pitchFamily="18" charset="0"/>
            </a:endParaRPr>
          </a:p>
          <a:p>
            <a:pPr lvl="2" algn="just">
              <a:buFont typeface="Wingdings" pitchFamily="2" charset="2"/>
              <a:buChar char="Ø"/>
            </a:pPr>
            <a:r>
              <a:rPr lang="pt-PT" dirty="0" smtClean="0">
                <a:latin typeface="Baskerville Old Face" pitchFamily="18" charset="0"/>
              </a:rPr>
              <a:t> Recusa do progresso técnico</a:t>
            </a:r>
          </a:p>
          <a:p>
            <a:endParaRPr lang="pt-PT" dirty="0" smtClean="0">
              <a:latin typeface="Baskerville Old Face" pitchFamily="18" charset="0"/>
            </a:endParaRPr>
          </a:p>
          <a:p>
            <a:pPr lvl="2">
              <a:buFont typeface="Wingdings" pitchFamily="2" charset="2"/>
              <a:buChar char="Ø"/>
            </a:pPr>
            <a:r>
              <a:rPr lang="pt-PT" dirty="0" smtClean="0">
                <a:latin typeface="Baskerville Old Face" pitchFamily="18" charset="0"/>
              </a:rPr>
              <a:t> Inglaterra, finais século XVIII – período sombrio</a:t>
            </a:r>
          </a:p>
          <a:p>
            <a:endParaRPr lang="pt-PT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092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995624" y="202791"/>
            <a:ext cx="7556313" cy="5146449"/>
          </a:xfrm>
        </p:spPr>
        <p:txBody>
          <a:bodyPr>
            <a:normAutofit/>
          </a:bodyPr>
          <a:lstStyle/>
          <a:p>
            <a:pPr lvl="1">
              <a:buFont typeface="Wingdings" pitchFamily="2" charset="2"/>
              <a:buChar char="q"/>
            </a:pPr>
            <a:r>
              <a:rPr lang="pt-PT" sz="1800" b="1" dirty="0" smtClean="0">
                <a:solidFill>
                  <a:srgbClr val="FF0000"/>
                </a:solidFill>
                <a:latin typeface="Baskerville Old Face" pitchFamily="18" charset="0"/>
              </a:rPr>
              <a:t>John Stuart </a:t>
            </a:r>
            <a:r>
              <a:rPr lang="pt-PT" sz="1800" b="1" dirty="0" err="1" smtClean="0">
                <a:solidFill>
                  <a:srgbClr val="FF0000"/>
                </a:solidFill>
                <a:latin typeface="Baskerville Old Face" pitchFamily="18" charset="0"/>
              </a:rPr>
              <a:t>Mill</a:t>
            </a:r>
            <a:r>
              <a:rPr lang="pt-PT" sz="1800" b="1" dirty="0" smtClean="0">
                <a:solidFill>
                  <a:srgbClr val="FF0000"/>
                </a:solidFill>
                <a:latin typeface="Baskerville Old Face" pitchFamily="18" charset="0"/>
              </a:rPr>
              <a:t> (1806-1873)</a:t>
            </a:r>
            <a:endParaRPr lang="pt-PT" sz="1800" dirty="0" smtClean="0">
              <a:solidFill>
                <a:srgbClr val="FF0000"/>
              </a:solidFill>
              <a:latin typeface="Baskerville Old Face" pitchFamily="18" charset="0"/>
            </a:endParaRPr>
          </a:p>
          <a:p>
            <a:pPr>
              <a:buNone/>
            </a:pPr>
            <a:endParaRPr lang="pt-PT" sz="1800" dirty="0" smtClean="0">
              <a:latin typeface="Baskerville Old Face" pitchFamily="18" charset="0"/>
            </a:endParaRPr>
          </a:p>
          <a:p>
            <a:pPr lvl="3">
              <a:buFont typeface="Wingdings" pitchFamily="2" charset="2"/>
              <a:buChar char="Ø"/>
            </a:pPr>
            <a:r>
              <a:rPr lang="pt-PT" sz="1800" i="1" dirty="0" smtClean="0">
                <a:latin typeface="Baskerville Old Face" pitchFamily="18" charset="0"/>
              </a:rPr>
              <a:t>Princípios de Economia Política (1848)</a:t>
            </a:r>
            <a:endParaRPr lang="pt-PT" sz="1800" dirty="0" smtClean="0">
              <a:latin typeface="Baskerville Old Face" pitchFamily="18" charset="0"/>
            </a:endParaRPr>
          </a:p>
          <a:p>
            <a:pPr lvl="3">
              <a:buFont typeface="Wingdings" pitchFamily="2" charset="2"/>
              <a:buChar char="Ø"/>
            </a:pPr>
            <a:endParaRPr lang="pt-PT" sz="1800" dirty="0" smtClean="0">
              <a:latin typeface="Baskerville Old Face" pitchFamily="18" charset="0"/>
            </a:endParaRPr>
          </a:p>
          <a:p>
            <a:pPr lvl="3">
              <a:buFont typeface="Wingdings" pitchFamily="2" charset="2"/>
              <a:buChar char="Ø"/>
            </a:pPr>
            <a:r>
              <a:rPr lang="pt-PT" sz="1800" dirty="0" smtClean="0">
                <a:latin typeface="Baskerville Old Face" pitchFamily="18" charset="0"/>
              </a:rPr>
              <a:t>Examina em pormenor as vantagens e inconvenientes das cooperativas de trabalhadores</a:t>
            </a:r>
          </a:p>
          <a:p>
            <a:pPr lvl="3">
              <a:buFont typeface="Wingdings" pitchFamily="2" charset="2"/>
              <a:buChar char="Ø"/>
            </a:pPr>
            <a:endParaRPr lang="pt-PT" sz="1800" dirty="0" smtClean="0">
              <a:latin typeface="Baskerville Old Face" pitchFamily="18" charset="0"/>
            </a:endParaRPr>
          </a:p>
          <a:p>
            <a:pPr lvl="3">
              <a:buFont typeface="Wingdings" pitchFamily="2" charset="2"/>
              <a:buChar char="Ø"/>
            </a:pPr>
            <a:r>
              <a:rPr lang="pt-PT" sz="1800" dirty="0" smtClean="0">
                <a:latin typeface="Baskerville Old Face" pitchFamily="18" charset="0"/>
              </a:rPr>
              <a:t>Apela para que este tipo de empresa seja incentivado, dado o seu valor em termos económicos e morais</a:t>
            </a:r>
          </a:p>
          <a:p>
            <a:pPr marL="685800" lvl="3" indent="0">
              <a:buFont typeface="Wingdings" pitchFamily="2" charset="2"/>
              <a:buChar char="Ø"/>
            </a:pPr>
            <a:endParaRPr lang="pt-PT" sz="1800" dirty="0" smtClean="0">
              <a:latin typeface="Baskerville Old Face" pitchFamily="18" charset="0"/>
            </a:endParaRPr>
          </a:p>
          <a:p>
            <a:pPr lvl="3">
              <a:buFont typeface="Wingdings" pitchFamily="2" charset="2"/>
              <a:buChar char="Ø"/>
            </a:pPr>
            <a:r>
              <a:rPr lang="pt-PT" sz="1800" dirty="0" smtClean="0">
                <a:latin typeface="Baskerville Old Face" pitchFamily="18" charset="0"/>
              </a:rPr>
              <a:t>Sugeriu como </a:t>
            </a:r>
            <a:r>
              <a:rPr lang="pt-PT" sz="1800" b="1" u="sng" dirty="0" smtClean="0">
                <a:latin typeface="Baskerville Old Face" pitchFamily="18" charset="0"/>
              </a:rPr>
              <a:t>ideal</a:t>
            </a:r>
            <a:r>
              <a:rPr lang="pt-PT" sz="1800" dirty="0" smtClean="0">
                <a:latin typeface="Baskerville Old Face" pitchFamily="18" charset="0"/>
              </a:rPr>
              <a:t>: economia de cooperativas, propriedade dos trabalhadores</a:t>
            </a:r>
          </a:p>
          <a:p>
            <a:pPr marL="685800" lvl="3" indent="0">
              <a:buNone/>
            </a:pPr>
            <a:endParaRPr lang="pt-PT" dirty="0">
              <a:latin typeface="Baskerville Old Face" pitchFamily="18" charset="0"/>
            </a:endParaRPr>
          </a:p>
          <a:p>
            <a:pPr marL="685800" lvl="3" indent="0">
              <a:buNone/>
            </a:pPr>
            <a:r>
              <a:rPr lang="pt-PT" dirty="0" smtClean="0">
                <a:latin typeface="Baskerville Old Face" pitchFamily="18" charset="0"/>
              </a:rPr>
              <a:t>         </a:t>
            </a:r>
            <a:r>
              <a:rPr lang="pt-PT" u="sng" dirty="0" smtClean="0">
                <a:latin typeface="Baskerville Old Face" pitchFamily="18" charset="0"/>
              </a:rPr>
              <a:t>Socialismo</a:t>
            </a:r>
            <a:r>
              <a:rPr lang="pt-PT" dirty="0" smtClean="0">
                <a:latin typeface="Baskerville Old Face" pitchFamily="18" charset="0"/>
              </a:rPr>
              <a:t> ou </a:t>
            </a:r>
            <a:r>
              <a:rPr lang="pt-PT" u="sng" dirty="0" smtClean="0">
                <a:latin typeface="Baskerville Old Face" pitchFamily="18" charset="0"/>
              </a:rPr>
              <a:t>capitalismo dos trabalhadores</a:t>
            </a:r>
            <a:r>
              <a:rPr lang="pt-PT" dirty="0" smtClean="0">
                <a:latin typeface="Baskerville Old Face" pitchFamily="18" charset="0"/>
              </a:rPr>
              <a:t>?</a:t>
            </a:r>
            <a:endParaRPr lang="pt-PT" dirty="0">
              <a:latin typeface="Baskerville Old Face" pitchFamily="18" charset="0"/>
            </a:endParaRPr>
          </a:p>
        </p:txBody>
      </p:sp>
      <p:cxnSp>
        <p:nvCxnSpPr>
          <p:cNvPr id="4" name="Conexão reta unidirecional 3"/>
          <p:cNvCxnSpPr/>
          <p:nvPr/>
        </p:nvCxnSpPr>
        <p:spPr>
          <a:xfrm>
            <a:off x="4785064" y="3794094"/>
            <a:ext cx="0" cy="56007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arredondado 3"/>
          <p:cNvSpPr>
            <a:spLocks noGrp="1"/>
          </p:cNvSpPr>
          <p:nvPr>
            <p:ph idx="1"/>
          </p:nvPr>
        </p:nvSpPr>
        <p:spPr>
          <a:xfrm>
            <a:off x="2260724" y="1144433"/>
            <a:ext cx="6102042" cy="290378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just">
              <a:buFont typeface="Wingdings" pitchFamily="2" charset="2"/>
              <a:buChar char="q"/>
            </a:pPr>
            <a:r>
              <a:rPr lang="pt-PT" sz="1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Baskerville Old Face" panose="02020602080505020303" pitchFamily="18" charset="0"/>
              </a:rPr>
              <a:t> Vantagens e inconvenientes das cooperativas, incentivando ao seu desenvolvimento, em virtude do seu valor em termos económicos e morais</a:t>
            </a:r>
          </a:p>
          <a:p>
            <a:pPr algn="just"/>
            <a:endParaRPr lang="pt-PT" sz="1600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Baskerville Old Face" panose="02020602080505020303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pt-PT" sz="1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Baskerville Old Face" panose="02020602080505020303" pitchFamily="18" charset="0"/>
              </a:rPr>
              <a:t> Influência na promulgação da primeira lei que regulamentava o fenómeno cooperativo</a:t>
            </a:r>
          </a:p>
          <a:p>
            <a:pPr algn="just"/>
            <a:endParaRPr lang="pt-PT" sz="1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Baskerville Old Face" panose="020206020805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146544" y="729344"/>
            <a:ext cx="7556313" cy="5396820"/>
          </a:xfrm>
        </p:spPr>
        <p:txBody>
          <a:bodyPr>
            <a:normAutofit/>
          </a:bodyPr>
          <a:lstStyle/>
          <a:p>
            <a:pPr lvl="2">
              <a:buFont typeface="Wingdings" pitchFamily="2" charset="2"/>
              <a:buChar char="q"/>
            </a:pPr>
            <a:r>
              <a:rPr lang="pt-PT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 </a:t>
            </a:r>
            <a:r>
              <a:rPr lang="pt-PT" sz="1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Léon</a:t>
            </a:r>
            <a:r>
              <a:rPr lang="pt-PT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 </a:t>
            </a:r>
            <a:r>
              <a:rPr lang="pt-PT" sz="1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Walras</a:t>
            </a:r>
            <a:r>
              <a:rPr lang="pt-PT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 (1834-1910)</a:t>
            </a:r>
          </a:p>
          <a:p>
            <a:pPr>
              <a:buNone/>
            </a:pPr>
            <a:endParaRPr lang="pt-PT" sz="1800" dirty="0" smtClean="0">
              <a:latin typeface="Baskerville Old Face" pitchFamily="18" charset="0"/>
            </a:endParaRPr>
          </a:p>
          <a:p>
            <a:pPr lvl="2" algn="just"/>
            <a:r>
              <a:rPr lang="pt-PT" sz="1600" i="1" dirty="0" err="1" smtClean="0">
                <a:latin typeface="Baskerville Old Face" pitchFamily="18" charset="0"/>
              </a:rPr>
              <a:t>Études</a:t>
            </a:r>
            <a:r>
              <a:rPr lang="pt-PT" sz="1600" i="1" dirty="0" smtClean="0">
                <a:latin typeface="Baskerville Old Face" pitchFamily="18" charset="0"/>
              </a:rPr>
              <a:t> d'</a:t>
            </a:r>
            <a:r>
              <a:rPr lang="pt-PT" sz="1600" i="1" dirty="0" err="1" smtClean="0">
                <a:latin typeface="Baskerville Old Face" pitchFamily="18" charset="0"/>
              </a:rPr>
              <a:t>Économie</a:t>
            </a:r>
            <a:r>
              <a:rPr lang="pt-PT" sz="1600" i="1" dirty="0" smtClean="0">
                <a:latin typeface="Baskerville Old Face" pitchFamily="18" charset="0"/>
              </a:rPr>
              <a:t> </a:t>
            </a:r>
            <a:r>
              <a:rPr lang="pt-PT" sz="1600" i="1" dirty="0" err="1" smtClean="0">
                <a:latin typeface="Baskerville Old Face" pitchFamily="18" charset="0"/>
              </a:rPr>
              <a:t>Sociale</a:t>
            </a:r>
            <a:r>
              <a:rPr lang="pt-PT" sz="1600" i="1" dirty="0" smtClean="0">
                <a:latin typeface="Baskerville Old Face" pitchFamily="18" charset="0"/>
              </a:rPr>
              <a:t>: </a:t>
            </a:r>
            <a:r>
              <a:rPr lang="pt-PT" sz="1600" i="1" dirty="0" err="1" smtClean="0">
                <a:latin typeface="Baskerville Old Face" pitchFamily="18" charset="0"/>
              </a:rPr>
              <a:t>théorie</a:t>
            </a:r>
            <a:r>
              <a:rPr lang="pt-PT" sz="1600" i="1" dirty="0" smtClean="0">
                <a:latin typeface="Baskerville Old Face" pitchFamily="18" charset="0"/>
              </a:rPr>
              <a:t> de la </a:t>
            </a:r>
            <a:r>
              <a:rPr lang="pt-PT" sz="1600" i="1" dirty="0" err="1" smtClean="0">
                <a:latin typeface="Baskerville Old Face" pitchFamily="18" charset="0"/>
              </a:rPr>
              <a:t>répartition</a:t>
            </a:r>
            <a:r>
              <a:rPr lang="pt-PT" sz="1600" i="1" dirty="0" smtClean="0">
                <a:latin typeface="Baskerville Old Face" pitchFamily="18" charset="0"/>
              </a:rPr>
              <a:t> de la </a:t>
            </a:r>
            <a:r>
              <a:rPr lang="pt-PT" sz="1600" i="1" dirty="0" err="1" smtClean="0">
                <a:latin typeface="Baskerville Old Face" pitchFamily="18" charset="0"/>
              </a:rPr>
              <a:t>richesse</a:t>
            </a:r>
            <a:r>
              <a:rPr lang="pt-PT" sz="1600" i="1" dirty="0" smtClean="0">
                <a:latin typeface="Baskerville Old Face" pitchFamily="18" charset="0"/>
              </a:rPr>
              <a:t> </a:t>
            </a:r>
            <a:r>
              <a:rPr lang="pt-PT" sz="1600" i="1" dirty="0" err="1" smtClean="0">
                <a:latin typeface="Baskerville Old Face" pitchFamily="18" charset="0"/>
              </a:rPr>
              <a:t>sociale</a:t>
            </a:r>
            <a:r>
              <a:rPr lang="pt-PT" sz="1600" i="1" dirty="0" smtClean="0">
                <a:latin typeface="Baskerville Old Face" pitchFamily="18" charset="0"/>
              </a:rPr>
              <a:t> </a:t>
            </a:r>
            <a:r>
              <a:rPr lang="pt-PT" sz="1600" dirty="0" smtClean="0">
                <a:latin typeface="Baskerville Old Face" pitchFamily="18" charset="0"/>
              </a:rPr>
              <a:t>de </a:t>
            </a:r>
            <a:r>
              <a:rPr lang="pt-PT" sz="1600" dirty="0" err="1" smtClean="0">
                <a:latin typeface="Baskerville Old Face" pitchFamily="18" charset="0"/>
              </a:rPr>
              <a:t>Walras</a:t>
            </a:r>
            <a:r>
              <a:rPr lang="pt-PT" sz="1600" dirty="0" smtClean="0">
                <a:latin typeface="Baskerville Old Face" pitchFamily="18" charset="0"/>
              </a:rPr>
              <a:t> (1896), Publicada em Lausanne</a:t>
            </a:r>
          </a:p>
          <a:p>
            <a:pPr lvl="2" algn="just"/>
            <a:endParaRPr lang="pt-PT" sz="1600" dirty="0" smtClean="0">
              <a:latin typeface="Baskerville Old Face" pitchFamily="18" charset="0"/>
            </a:endParaRPr>
          </a:p>
          <a:p>
            <a:pPr lvl="5" algn="just">
              <a:buFont typeface="Wingdings" pitchFamily="2" charset="2"/>
              <a:buChar char="Ø"/>
            </a:pPr>
            <a:r>
              <a:rPr lang="pt-PT" sz="1600" dirty="0" err="1" smtClean="0">
                <a:latin typeface="Baskerville Old Face" pitchFamily="18" charset="0"/>
              </a:rPr>
              <a:t>Ruptura</a:t>
            </a:r>
            <a:r>
              <a:rPr lang="pt-PT" sz="1600" dirty="0" smtClean="0">
                <a:latin typeface="Baskerville Old Face" pitchFamily="18" charset="0"/>
              </a:rPr>
              <a:t> fundamental com a abordagem da economia social originalmente descrita no modelo de </a:t>
            </a:r>
            <a:r>
              <a:rPr lang="pt-PT" sz="1600" dirty="0" err="1" smtClean="0">
                <a:latin typeface="Baskerville Old Face" pitchFamily="18" charset="0"/>
              </a:rPr>
              <a:t>Le</a:t>
            </a:r>
            <a:r>
              <a:rPr lang="pt-PT" sz="1600" dirty="0" smtClean="0">
                <a:latin typeface="Baskerville Old Face" pitchFamily="18" charset="0"/>
              </a:rPr>
              <a:t> Play</a:t>
            </a:r>
          </a:p>
          <a:p>
            <a:pPr marL="1828800" lvl="8" indent="0" algn="just">
              <a:buNone/>
            </a:pPr>
            <a:endParaRPr lang="pt-PT" sz="1600" dirty="0">
              <a:latin typeface="Baskerville Old Face" pitchFamily="18" charset="0"/>
            </a:endParaRPr>
          </a:p>
          <a:p>
            <a:pPr marL="1207008" lvl="5" indent="0" algn="just">
              <a:buFont typeface="Wingdings" pitchFamily="2" charset="2"/>
              <a:buChar char="q"/>
            </a:pPr>
            <a:r>
              <a:rPr lang="pt-PT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 Economia social</a:t>
            </a:r>
            <a:endParaRPr lang="pt-PT" sz="1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lvl="8" algn="just">
              <a:buFont typeface="Wingdings" pitchFamily="2" charset="2"/>
              <a:buChar char="Ø"/>
            </a:pPr>
            <a:r>
              <a:rPr lang="pt-PT" sz="1600" dirty="0" smtClean="0">
                <a:latin typeface="Baskerville Old Face" pitchFamily="18" charset="0"/>
              </a:rPr>
              <a:t>Toma parte da ciência económica</a:t>
            </a:r>
          </a:p>
          <a:p>
            <a:pPr lvl="8" algn="just">
              <a:buFont typeface="Wingdings" pitchFamily="2" charset="2"/>
              <a:buChar char="Ø"/>
            </a:pPr>
            <a:r>
              <a:rPr lang="pt-PT" sz="1600" dirty="0" smtClean="0">
                <a:latin typeface="Baskerville Old Face" pitchFamily="18" charset="0"/>
              </a:rPr>
              <a:t>Domínio da atividade económica prolífico nas cooperativas, mutualidades e associações</a:t>
            </a:r>
          </a:p>
          <a:p>
            <a:pPr lvl="8" algn="just"/>
            <a:endParaRPr lang="pt-PT" sz="1600" dirty="0">
              <a:latin typeface="Baskerville Old Face" pitchFamily="18" charset="0"/>
            </a:endParaRPr>
          </a:p>
          <a:p>
            <a:pPr marL="1828800" lvl="8" indent="0" algn="just">
              <a:buNone/>
            </a:pPr>
            <a:r>
              <a:rPr lang="pt-PT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Cooperativas</a:t>
            </a:r>
            <a:r>
              <a:rPr lang="pt-PT" sz="1600" dirty="0" smtClean="0">
                <a:latin typeface="Baskerville Old Face" pitchFamily="18" charset="0"/>
              </a:rPr>
              <a:t>: “papel social, não através da supressão do capital mas sim da construção de um mundo menos capitalista e um poder moral que consiste na introdução da democracia nos trabalhos do processo de produção”</a:t>
            </a:r>
          </a:p>
          <a:p>
            <a:pPr algn="just"/>
            <a:endParaRPr lang="pt-PT" sz="1800" dirty="0"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arredondado 4"/>
          <p:cNvSpPr>
            <a:spLocks noGrp="1"/>
          </p:cNvSpPr>
          <p:nvPr>
            <p:ph idx="1"/>
          </p:nvPr>
        </p:nvSpPr>
        <p:spPr>
          <a:xfrm>
            <a:off x="2154699" y="1918317"/>
            <a:ext cx="5861837" cy="305317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Wingdings" pitchFamily="2" charset="2"/>
              <a:buChar char="q"/>
            </a:pPr>
            <a:r>
              <a:rPr lang="pt-PT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skerville Old Face" panose="02020602080505020303" pitchFamily="18" charset="0"/>
              </a:rPr>
              <a:t>Cooperativas para a resolução de conflitos sociais, pela construção de um mundo menos capitalista;</a:t>
            </a:r>
          </a:p>
          <a:p>
            <a:pPr marL="285750" indent="-285750" algn="just">
              <a:buFont typeface="Wingdings" pitchFamily="2" charset="2"/>
              <a:buChar char="q"/>
            </a:pPr>
            <a:endParaRPr lang="pt-PT" sz="16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askerville Old Face" panose="02020602080505020303" pitchFamily="18" charset="0"/>
            </a:endParaRPr>
          </a:p>
          <a:p>
            <a:pPr marL="285750" indent="-285750" algn="just">
              <a:buFont typeface="Wingdings" pitchFamily="2" charset="2"/>
              <a:buChar char="q"/>
            </a:pPr>
            <a:r>
              <a:rPr lang="pt-PT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skerville Old Face" panose="02020602080505020303" pitchFamily="18" charset="0"/>
              </a:rPr>
              <a:t>Domínio de </a:t>
            </a:r>
            <a:r>
              <a:rPr lang="pt-PT" sz="1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skerville Old Face" panose="02020602080505020303" pitchFamily="18" charset="0"/>
              </a:rPr>
              <a:t>actividade</a:t>
            </a:r>
            <a:r>
              <a:rPr lang="pt-PT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skerville Old Face" panose="02020602080505020303" pitchFamily="18" charset="0"/>
              </a:rPr>
              <a:t> económica nas cooperativas, mutualidades e associações</a:t>
            </a:r>
          </a:p>
          <a:p>
            <a:pPr marL="285750" indent="-285750" algn="just">
              <a:buFont typeface="Wingdings" pitchFamily="2" charset="2"/>
              <a:buChar char="q"/>
            </a:pPr>
            <a:endParaRPr lang="pt-PT" sz="16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askerville Old Face" panose="02020602080505020303" pitchFamily="18" charset="0"/>
            </a:endParaRPr>
          </a:p>
          <a:p>
            <a:pPr marL="285750" indent="-285750" algn="just">
              <a:buFont typeface="Wingdings" pitchFamily="2" charset="2"/>
              <a:buChar char="q"/>
            </a:pPr>
            <a:r>
              <a:rPr lang="pt-PT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skerville Old Face" panose="02020602080505020303" pitchFamily="18" charset="0"/>
              </a:rPr>
              <a:t>Fundador da revista </a:t>
            </a:r>
            <a:r>
              <a:rPr lang="pt-PT" sz="1600" b="1" i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skerville Old Face" panose="02020602080505020303" pitchFamily="18" charset="0"/>
              </a:rPr>
              <a:t>le</a:t>
            </a:r>
            <a:r>
              <a:rPr lang="pt-PT" sz="16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skerville Old Face" panose="02020602080505020303" pitchFamily="18" charset="0"/>
              </a:rPr>
              <a:t> </a:t>
            </a:r>
            <a:r>
              <a:rPr lang="pt-PT" sz="1600" b="1" i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skerville Old Face" panose="02020602080505020303" pitchFamily="18" charset="0"/>
              </a:rPr>
              <a:t>Travail</a:t>
            </a:r>
            <a:r>
              <a:rPr lang="pt-PT" sz="16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skerville Old Face" panose="02020602080505020303" pitchFamily="18" charset="0"/>
              </a:rPr>
              <a:t>  (1886), sobre associativismo cooperativo</a:t>
            </a:r>
            <a:endParaRPr lang="pt-PT" sz="1600" b="1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askerville Old Face" panose="020206020805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77618"/>
          </a:xfrm>
        </p:spPr>
        <p:txBody>
          <a:bodyPr>
            <a:normAutofit/>
          </a:bodyPr>
          <a:lstStyle/>
          <a:p>
            <a:r>
              <a:rPr lang="pt-PT" sz="2000" b="1" u="sng" dirty="0" smtClean="0">
                <a:solidFill>
                  <a:srgbClr val="C00000"/>
                </a:solidFill>
                <a:latin typeface="Baskerville Old Face" pitchFamily="18" charset="0"/>
              </a:rPr>
              <a:t>A questão social e o movimento operário</a:t>
            </a:r>
            <a:endParaRPr lang="pt-PT" sz="2000" b="1" u="sng" dirty="0">
              <a:solidFill>
                <a:srgbClr val="C00000"/>
              </a:solidFill>
              <a:latin typeface="Baskerville Old Face" pitchFamily="18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435608" y="976544"/>
            <a:ext cx="7498080" cy="5271856"/>
          </a:xfrm>
        </p:spPr>
        <p:txBody>
          <a:bodyPr>
            <a:normAutofit lnSpcReduction="10000"/>
          </a:bodyPr>
          <a:lstStyle/>
          <a:p>
            <a:r>
              <a:rPr lang="pt-PT" sz="1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As correntes filosófico-políticas</a:t>
            </a:r>
          </a:p>
          <a:p>
            <a:endParaRPr lang="pt-PT" sz="18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lvl="2"/>
            <a:r>
              <a:rPr lang="pt-PT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Individualismo</a:t>
            </a:r>
          </a:p>
          <a:p>
            <a:pPr lvl="3"/>
            <a:r>
              <a:rPr lang="pt-PT" sz="1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Igualdade</a:t>
            </a:r>
          </a:p>
          <a:p>
            <a:pPr lvl="4"/>
            <a:r>
              <a:rPr lang="pt-PT" sz="1400" dirty="0" smtClean="0">
                <a:latin typeface="Baskerville Old Face" pitchFamily="18" charset="0"/>
              </a:rPr>
              <a:t>Ideal (de direitos; oportunidades): </a:t>
            </a:r>
            <a:r>
              <a:rPr lang="pt-PT" sz="14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liberalismo</a:t>
            </a:r>
          </a:p>
          <a:p>
            <a:pPr lvl="4"/>
            <a:r>
              <a:rPr lang="pt-PT" sz="1400" dirty="0" smtClean="0">
                <a:latin typeface="Baskerville Old Face" pitchFamily="18" charset="0"/>
              </a:rPr>
              <a:t>Factos: </a:t>
            </a:r>
            <a:r>
              <a:rPr lang="pt-PT" sz="14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Socialismo</a:t>
            </a:r>
          </a:p>
          <a:p>
            <a:pPr lvl="2"/>
            <a:r>
              <a:rPr lang="pt-PT" sz="1800" dirty="0" smtClean="0">
                <a:latin typeface="Baskerville Old Face" pitchFamily="18" charset="0"/>
              </a:rPr>
              <a:t>Marxismo</a:t>
            </a:r>
          </a:p>
          <a:p>
            <a:pPr lvl="2"/>
            <a:r>
              <a:rPr lang="pt-PT" sz="1800" dirty="0" smtClean="0">
                <a:latin typeface="Baskerville Old Face" pitchFamily="18" charset="0"/>
              </a:rPr>
              <a:t>Positivismo</a:t>
            </a:r>
          </a:p>
          <a:p>
            <a:pPr lvl="2"/>
            <a:r>
              <a:rPr lang="pt-PT" sz="1800" dirty="0" smtClean="0">
                <a:latin typeface="Baskerville Old Face" pitchFamily="18" charset="0"/>
              </a:rPr>
              <a:t>Utilitarismo</a:t>
            </a:r>
          </a:p>
          <a:p>
            <a:pPr lvl="2"/>
            <a:endParaRPr lang="pt-PT" sz="1800" dirty="0" smtClean="0">
              <a:latin typeface="Baskerville Old Face" pitchFamily="18" charset="0"/>
            </a:endParaRPr>
          </a:p>
          <a:p>
            <a:pPr lvl="4"/>
            <a:r>
              <a:rPr lang="pt-PT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Versus</a:t>
            </a:r>
          </a:p>
          <a:p>
            <a:pPr lvl="4"/>
            <a:endParaRPr lang="pt-PT" sz="1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lvl="1"/>
            <a:r>
              <a:rPr lang="pt-PT" sz="1800" b="1" u="sng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Conservadorismo</a:t>
            </a:r>
            <a:r>
              <a:rPr lang="pt-PT" sz="1800" dirty="0" smtClean="0">
                <a:latin typeface="Baskerville Old Face" pitchFamily="18" charset="0"/>
              </a:rPr>
              <a:t> </a:t>
            </a:r>
          </a:p>
          <a:p>
            <a:pPr lvl="1"/>
            <a:endParaRPr lang="pt-PT" sz="1800" dirty="0" smtClean="0">
              <a:latin typeface="Baskerville Old Face" pitchFamily="18" charset="0"/>
            </a:endParaRPr>
          </a:p>
          <a:p>
            <a:pPr lvl="3"/>
            <a:r>
              <a:rPr lang="pt-PT" sz="1600" dirty="0" smtClean="0">
                <a:latin typeface="Baskerville Old Face" pitchFamily="18" charset="0"/>
              </a:rPr>
              <a:t>História é fruto de uma ordem Providencial (Deus)</a:t>
            </a:r>
          </a:p>
          <a:p>
            <a:pPr lvl="3"/>
            <a:r>
              <a:rPr lang="pt-PT" sz="1600" dirty="0" smtClean="0">
                <a:latin typeface="Baskerville Old Face" pitchFamily="18" charset="0"/>
              </a:rPr>
              <a:t>Sociedade forma os indivíduos</a:t>
            </a:r>
          </a:p>
          <a:p>
            <a:pPr lvl="3"/>
            <a:r>
              <a:rPr lang="pt-PT" sz="1600" dirty="0" smtClean="0">
                <a:latin typeface="Baskerville Old Face" pitchFamily="18" charset="0"/>
              </a:rPr>
              <a:t>Família como elemento central</a:t>
            </a:r>
          </a:p>
          <a:p>
            <a:pPr lvl="3"/>
            <a:r>
              <a:rPr lang="pt-PT" sz="1600" dirty="0" smtClean="0">
                <a:latin typeface="Baskerville Old Face" pitchFamily="18" charset="0"/>
              </a:rPr>
              <a:t>Corporações como elemento fundamental</a:t>
            </a:r>
            <a:endParaRPr lang="pt-PT" sz="1600" dirty="0">
              <a:latin typeface="Baskerville Old Fac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20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 questão social</a:t>
            </a:r>
            <a:endParaRPr lang="pt-PT" sz="2000" b="1" u="sng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sz="1800" dirty="0" smtClean="0"/>
              <a:t>Desenvolvimento da Revolução industrial</a:t>
            </a:r>
          </a:p>
          <a:p>
            <a:r>
              <a:rPr lang="pt-PT" sz="1800" dirty="0" smtClean="0"/>
              <a:t>Êxodo rural</a:t>
            </a:r>
          </a:p>
          <a:p>
            <a:r>
              <a:rPr lang="pt-PT" sz="1800" dirty="0" smtClean="0"/>
              <a:t>Crescimento exponencial das cidades</a:t>
            </a:r>
          </a:p>
          <a:p>
            <a:pPr>
              <a:buNone/>
            </a:pPr>
            <a:endParaRPr lang="pt-PT" sz="1800" dirty="0" smtClean="0"/>
          </a:p>
          <a:p>
            <a:pPr lvl="1"/>
            <a:r>
              <a:rPr lang="pt-PT" sz="1400" dirty="0" smtClean="0"/>
              <a:t>Desemprego</a:t>
            </a:r>
          </a:p>
          <a:p>
            <a:pPr lvl="1"/>
            <a:r>
              <a:rPr lang="pt-PT" sz="1400" dirty="0" smtClean="0"/>
              <a:t>Fome</a:t>
            </a:r>
          </a:p>
          <a:p>
            <a:pPr lvl="1"/>
            <a:r>
              <a:rPr lang="pt-PT" sz="1400" dirty="0" smtClean="0"/>
              <a:t>Miséria</a:t>
            </a:r>
          </a:p>
          <a:p>
            <a:pPr lvl="1"/>
            <a:r>
              <a:rPr lang="pt-PT" sz="1400" dirty="0" smtClean="0"/>
              <a:t>Condições insalubres</a:t>
            </a:r>
          </a:p>
          <a:p>
            <a:pPr lvl="1"/>
            <a:r>
              <a:rPr lang="pt-PT" sz="1400" dirty="0" smtClean="0"/>
              <a:t>Crescimento demográfico</a:t>
            </a:r>
          </a:p>
          <a:p>
            <a:pPr lvl="1"/>
            <a:endParaRPr lang="pt-PT" sz="1400" dirty="0" smtClean="0"/>
          </a:p>
          <a:p>
            <a:r>
              <a:rPr lang="pt-PT" sz="1800" dirty="0" smtClean="0"/>
              <a:t>Condições de higiene e saúde</a:t>
            </a:r>
          </a:p>
          <a:p>
            <a:r>
              <a:rPr lang="pt-PT" sz="1800" dirty="0" smtClean="0"/>
              <a:t>Proletarização social</a:t>
            </a:r>
          </a:p>
          <a:p>
            <a:r>
              <a:rPr lang="pt-PT" sz="1800" dirty="0" smtClean="0"/>
              <a:t>Tensões sociais</a:t>
            </a:r>
            <a:endParaRPr lang="pt-PT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ício">
  <a:themeElements>
    <a:clrScheme name="Solstí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í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í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814</TotalTime>
  <Words>902</Words>
  <Application>Microsoft Office PowerPoint</Application>
  <PresentationFormat>Apresentação no Ecrã (4:3)</PresentationFormat>
  <Paragraphs>191</Paragraphs>
  <Slides>18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18</vt:i4>
      </vt:variant>
    </vt:vector>
  </HeadingPairs>
  <TitlesOfParts>
    <vt:vector size="20" baseType="lpstr">
      <vt:lpstr>Solstício</vt:lpstr>
      <vt:lpstr>Documento do Microsoft Office Word</vt:lpstr>
      <vt:lpstr> Breve evolução histórica      A génese recente da economia social </vt:lpstr>
      <vt:lpstr>Diapositivo 2</vt:lpstr>
      <vt:lpstr>Diapositivo 3</vt:lpstr>
      <vt:lpstr>Diapositivo 4</vt:lpstr>
      <vt:lpstr>Diapositivo 5</vt:lpstr>
      <vt:lpstr>Diapositivo 6</vt:lpstr>
      <vt:lpstr>Diapositivo 7</vt:lpstr>
      <vt:lpstr>A questão social e o movimento operário</vt:lpstr>
      <vt:lpstr>A questão social</vt:lpstr>
      <vt:lpstr>Diapositivo 10</vt:lpstr>
      <vt:lpstr>O movimento operário</vt:lpstr>
      <vt:lpstr>Diapositivo 12</vt:lpstr>
      <vt:lpstr>Diapositivo 13</vt:lpstr>
      <vt:lpstr>Diapositivo 14</vt:lpstr>
      <vt:lpstr>Diapositivo 15</vt:lpstr>
      <vt:lpstr>Diapositivo 16</vt:lpstr>
      <vt:lpstr>Diapositivo 17</vt:lpstr>
      <vt:lpstr>Diapositivo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Características e fundamentos da Economia Social</dc:title>
  <dc:creator>Ana Lorga</dc:creator>
  <cp:lastModifiedBy>jcaeiro</cp:lastModifiedBy>
  <cp:revision>68</cp:revision>
  <cp:lastPrinted>2013-10-13T18:30:37Z</cp:lastPrinted>
  <dcterms:created xsi:type="dcterms:W3CDTF">2013-09-22T15:01:23Z</dcterms:created>
  <dcterms:modified xsi:type="dcterms:W3CDTF">2013-11-13T11:02:57Z</dcterms:modified>
</cp:coreProperties>
</file>